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107"/>
  </p:notesMasterIdLst>
  <p:sldIdLst>
    <p:sldId id="256" r:id="rId2"/>
    <p:sldId id="257" r:id="rId3"/>
    <p:sldId id="258" r:id="rId4"/>
    <p:sldId id="392" r:id="rId5"/>
    <p:sldId id="393" r:id="rId6"/>
    <p:sldId id="259" r:id="rId7"/>
    <p:sldId id="260" r:id="rId8"/>
    <p:sldId id="261" r:id="rId9"/>
    <p:sldId id="315" r:id="rId10"/>
    <p:sldId id="262" r:id="rId11"/>
    <p:sldId id="310" r:id="rId12"/>
    <p:sldId id="390" r:id="rId13"/>
    <p:sldId id="391" r:id="rId14"/>
    <p:sldId id="263" r:id="rId15"/>
    <p:sldId id="274" r:id="rId16"/>
    <p:sldId id="264" r:id="rId17"/>
    <p:sldId id="318" r:id="rId18"/>
    <p:sldId id="319" r:id="rId19"/>
    <p:sldId id="314" r:id="rId20"/>
    <p:sldId id="316" r:id="rId21"/>
    <p:sldId id="317" r:id="rId22"/>
    <p:sldId id="307" r:id="rId23"/>
    <p:sldId id="300" r:id="rId24"/>
    <p:sldId id="304" r:id="rId25"/>
    <p:sldId id="273" r:id="rId26"/>
    <p:sldId id="305" r:id="rId27"/>
    <p:sldId id="309" r:id="rId28"/>
    <p:sldId id="283" r:id="rId29"/>
    <p:sldId id="285" r:id="rId30"/>
    <p:sldId id="286" r:id="rId31"/>
    <p:sldId id="308" r:id="rId32"/>
    <p:sldId id="266" r:id="rId33"/>
    <p:sldId id="272" r:id="rId34"/>
    <p:sldId id="271" r:id="rId35"/>
    <p:sldId id="265" r:id="rId36"/>
    <p:sldId id="352" r:id="rId37"/>
    <p:sldId id="353" r:id="rId38"/>
    <p:sldId id="354" r:id="rId39"/>
    <p:sldId id="355" r:id="rId40"/>
    <p:sldId id="356" r:id="rId41"/>
    <p:sldId id="357" r:id="rId42"/>
    <p:sldId id="358" r:id="rId43"/>
    <p:sldId id="359" r:id="rId44"/>
    <p:sldId id="360" r:id="rId45"/>
    <p:sldId id="398" r:id="rId46"/>
    <p:sldId id="399" r:id="rId47"/>
    <p:sldId id="361" r:id="rId48"/>
    <p:sldId id="362" r:id="rId49"/>
    <p:sldId id="363" r:id="rId50"/>
    <p:sldId id="364" r:id="rId51"/>
    <p:sldId id="365" r:id="rId52"/>
    <p:sldId id="366" r:id="rId53"/>
    <p:sldId id="394"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7" r:id="rId68"/>
    <p:sldId id="388" r:id="rId69"/>
    <p:sldId id="389" r:id="rId70"/>
    <p:sldId id="381" r:id="rId71"/>
    <p:sldId id="382" r:id="rId72"/>
    <p:sldId id="383" r:id="rId73"/>
    <p:sldId id="395" r:id="rId74"/>
    <p:sldId id="386" r:id="rId75"/>
    <p:sldId id="321"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1" r:id="rId94"/>
    <p:sldId id="340" r:id="rId95"/>
    <p:sldId id="342" r:id="rId96"/>
    <p:sldId id="343" r:id="rId97"/>
    <p:sldId id="344" r:id="rId98"/>
    <p:sldId id="345" r:id="rId99"/>
    <p:sldId id="346" r:id="rId100"/>
    <p:sldId id="347" r:id="rId101"/>
    <p:sldId id="348" r:id="rId102"/>
    <p:sldId id="349" r:id="rId103"/>
    <p:sldId id="350" r:id="rId104"/>
    <p:sldId id="396" r:id="rId105"/>
    <p:sldId id="397" r:id="rId106"/>
  </p:sldIdLst>
  <p:sldSz cx="9144000" cy="6858000" type="screen4x3"/>
  <p:notesSz cx="6400800" cy="8686800"/>
  <p:embeddedFontLst>
    <p:embeddedFont>
      <p:font typeface="Comic Sans MS" panose="030F0702030302020204" pitchFamily="66" charset="0"/>
      <p:regular r:id="rId108"/>
      <p:bold r:id="rId109"/>
    </p:embeddedFont>
    <p:embeddedFont>
      <p:font typeface="Calibri" panose="020F0502020204030204" pitchFamily="34" charset="0"/>
      <p:regular r:id="rId110"/>
      <p:bold r:id="rId111"/>
      <p:italic r:id="rId112"/>
      <p:boldItalic r:id="rId113"/>
    </p:embeddedFont>
    <p:embeddedFont>
      <p:font typeface="Euclid Symbol" panose="05050102010706020507" pitchFamily="18" charset="2"/>
      <p:regular r:id="rId114"/>
      <p:bold r:id="rId115"/>
      <p:italic r:id="rId116"/>
      <p:boldItalic r:id="rId117"/>
    </p:embeddedFont>
    <p:embeddedFont>
      <p:font typeface="Bitstream Vera Sans Mono" panose="020B0609030804020204" pitchFamily="49" charset="0"/>
      <p:regular r:id="rId118"/>
      <p:bold r:id="rId119"/>
      <p:italic r:id="rId120"/>
      <p:boldItalic r:id="rId121"/>
    </p:embeddedFont>
    <p:embeddedFont>
      <p:font typeface="French Script MT" panose="03020402040607040605" pitchFamily="66" charset="0"/>
      <p:regular r:id="rId122"/>
    </p:embeddedFont>
    <p:embeddedFont>
      <p:font typeface="Monotype Sorts" panose="01010601010101010101" pitchFamily="2" charset="2"/>
      <p:regular r:id="rId123"/>
    </p:embeddedFont>
    <p:embeddedFont>
      <p:font typeface="MT Extra" panose="05050102010205020202" pitchFamily="18" charset="2"/>
      <p:regular r:id="rId124"/>
    </p:embeddedFont>
  </p:embeddedFontLst>
  <p:custDataLst>
    <p:tags r:id="rId125"/>
  </p:custDataLst>
  <p:defaultTextStyle>
    <a:defPPr>
      <a:defRPr lang="en-US"/>
    </a:defPPr>
    <a:lvl1pPr algn="r" rtl="0" eaLnBrk="0" fontAlgn="base" hangingPunct="0">
      <a:spcBef>
        <a:spcPct val="0"/>
      </a:spcBef>
      <a:spcAft>
        <a:spcPct val="0"/>
      </a:spcAft>
      <a:defRPr sz="2400" kern="1200">
        <a:solidFill>
          <a:schemeClr val="tx1"/>
        </a:solidFill>
        <a:latin typeface="Arial" charset="0"/>
        <a:ea typeface="+mn-ea"/>
        <a:cs typeface="+mn-cs"/>
      </a:defRPr>
    </a:lvl1pPr>
    <a:lvl2pPr marL="457200" algn="r" rtl="0" eaLnBrk="0" fontAlgn="base" hangingPunct="0">
      <a:spcBef>
        <a:spcPct val="0"/>
      </a:spcBef>
      <a:spcAft>
        <a:spcPct val="0"/>
      </a:spcAft>
      <a:defRPr sz="2400" kern="1200">
        <a:solidFill>
          <a:schemeClr val="tx1"/>
        </a:solidFill>
        <a:latin typeface="Arial" charset="0"/>
        <a:ea typeface="+mn-ea"/>
        <a:cs typeface="+mn-cs"/>
      </a:defRPr>
    </a:lvl2pPr>
    <a:lvl3pPr marL="914400" algn="r" rtl="0" eaLnBrk="0" fontAlgn="base" hangingPunct="0">
      <a:spcBef>
        <a:spcPct val="0"/>
      </a:spcBef>
      <a:spcAft>
        <a:spcPct val="0"/>
      </a:spcAft>
      <a:defRPr sz="2400" kern="1200">
        <a:solidFill>
          <a:schemeClr val="tx1"/>
        </a:solidFill>
        <a:latin typeface="Arial" charset="0"/>
        <a:ea typeface="+mn-ea"/>
        <a:cs typeface="+mn-cs"/>
      </a:defRPr>
    </a:lvl3pPr>
    <a:lvl4pPr marL="1371600" algn="r" rtl="0" eaLnBrk="0" fontAlgn="base" hangingPunct="0">
      <a:spcBef>
        <a:spcPct val="0"/>
      </a:spcBef>
      <a:spcAft>
        <a:spcPct val="0"/>
      </a:spcAft>
      <a:defRPr sz="2400" kern="1200">
        <a:solidFill>
          <a:schemeClr val="tx1"/>
        </a:solidFill>
        <a:latin typeface="Arial" charset="0"/>
        <a:ea typeface="+mn-ea"/>
        <a:cs typeface="+mn-cs"/>
      </a:defRPr>
    </a:lvl4pPr>
    <a:lvl5pPr marL="1828800" algn="r"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B6B8"/>
    <a:srgbClr val="F4F4FF"/>
    <a:srgbClr val="F4FFF4"/>
    <a:srgbClr val="FFFFCC"/>
    <a:srgbClr val="FFFF99"/>
    <a:srgbClr val="ECECFF"/>
    <a:srgbClr val="CCECFF"/>
    <a:srgbClr val="0099CC"/>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736" autoAdjust="0"/>
    <p:restoredTop sz="94660"/>
  </p:normalViewPr>
  <p:slideViewPr>
    <p:cSldViewPr>
      <p:cViewPr>
        <p:scale>
          <a:sx n="100" d="100"/>
          <a:sy n="100" d="100"/>
        </p:scale>
        <p:origin x="1542" y="3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7" d="100"/>
          <a:sy n="67" d="100"/>
        </p:scale>
        <p:origin x="-1181" y="-8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6.fntdata"/><Relationship Id="rId118" Type="http://schemas.openxmlformats.org/officeDocument/2006/relationships/font" Target="fonts/font11.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1.fntdata"/><Relationship Id="rId116" Type="http://schemas.openxmlformats.org/officeDocument/2006/relationships/font" Target="fonts/font9.fntdata"/><Relationship Id="rId124" Type="http://schemas.openxmlformats.org/officeDocument/2006/relationships/font" Target="fonts/font17.fntdata"/><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7.fntdata"/><Relationship Id="rId119" Type="http://schemas.openxmlformats.org/officeDocument/2006/relationships/font" Target="fonts/font12.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4.wmf"/><Relationship Id="rId1" Type="http://schemas.openxmlformats.org/officeDocument/2006/relationships/image" Target="../media/image40.png"/><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40.png"/><Relationship Id="rId1" Type="http://schemas.openxmlformats.org/officeDocument/2006/relationships/image" Target="../media/image34.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79.wmf"/><Relationship Id="rId1" Type="http://schemas.openxmlformats.org/officeDocument/2006/relationships/image" Target="../media/image82.wmf"/><Relationship Id="rId4"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5" Type="http://schemas.openxmlformats.org/officeDocument/2006/relationships/image" Target="../media/image121.wmf"/><Relationship Id="rId4" Type="http://schemas.openxmlformats.org/officeDocument/2006/relationships/image" Target="../media/image12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5" Type="http://schemas.openxmlformats.org/officeDocument/2006/relationships/image" Target="../media/image121.wmf"/><Relationship Id="rId4"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7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4" Type="http://schemas.openxmlformats.org/officeDocument/2006/relationships/image" Target="../media/image20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1026"/>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lvl1pPr algn="l" defTabSz="861984">
              <a:defRPr sz="1200">
                <a:latin typeface="Times New Roman" pitchFamily="18" charset="0"/>
              </a:defRPr>
            </a:lvl1pPr>
          </a:lstStyle>
          <a:p>
            <a:pPr>
              <a:defRPr/>
            </a:pPr>
            <a:endParaRPr lang="en-US"/>
          </a:p>
        </p:txBody>
      </p:sp>
      <p:sp>
        <p:nvSpPr>
          <p:cNvPr id="20483" name="Rectangle 1027"/>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lvl1pPr defTabSz="861984">
              <a:defRPr sz="1200">
                <a:latin typeface="Times New Roman" pitchFamily="18" charset="0"/>
              </a:defRPr>
            </a:lvl1pPr>
          </a:lstStyle>
          <a:p>
            <a:pPr>
              <a:defRPr/>
            </a:pPr>
            <a:endParaRPr lang="en-US"/>
          </a:p>
        </p:txBody>
      </p:sp>
      <p:sp>
        <p:nvSpPr>
          <p:cNvPr id="103428" name="Rectangle 1028"/>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1029"/>
          <p:cNvSpPr>
            <a:spLocks noGrp="1" noChangeArrowheads="1"/>
          </p:cNvSpPr>
          <p:nvPr>
            <p:ph type="body" sz="quarter" idx="3"/>
          </p:nvPr>
        </p:nvSpPr>
        <p:spPr bwMode="auto">
          <a:xfrm>
            <a:off x="852488" y="4125913"/>
            <a:ext cx="4695825" cy="3908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1030"/>
          <p:cNvSpPr>
            <a:spLocks noGrp="1" noChangeArrowheads="1"/>
          </p:cNvSpPr>
          <p:nvPr>
            <p:ph type="ftr" sz="quarter" idx="4"/>
          </p:nvPr>
        </p:nvSpPr>
        <p:spPr bwMode="auto">
          <a:xfrm>
            <a:off x="0" y="8253413"/>
            <a:ext cx="2773363"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b" anchorCtr="0" compatLnSpc="1">
            <a:prstTxWarp prst="textNoShape">
              <a:avLst/>
            </a:prstTxWarp>
          </a:bodyPr>
          <a:lstStyle>
            <a:lvl1pPr algn="l" defTabSz="861984">
              <a:defRPr sz="1200">
                <a:latin typeface="Times New Roman" pitchFamily="18" charset="0"/>
              </a:defRPr>
            </a:lvl1pPr>
          </a:lstStyle>
          <a:p>
            <a:pPr>
              <a:defRPr/>
            </a:pPr>
            <a:endParaRPr lang="en-US"/>
          </a:p>
        </p:txBody>
      </p:sp>
      <p:sp>
        <p:nvSpPr>
          <p:cNvPr id="20487" name="Rectangle 1031"/>
          <p:cNvSpPr>
            <a:spLocks noGrp="1" noChangeArrowheads="1"/>
          </p:cNvSpPr>
          <p:nvPr>
            <p:ph type="sldNum" sz="quarter" idx="5"/>
          </p:nvPr>
        </p:nvSpPr>
        <p:spPr bwMode="auto">
          <a:xfrm>
            <a:off x="3627438" y="8253413"/>
            <a:ext cx="2773362"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b" anchorCtr="0" compatLnSpc="1">
            <a:prstTxWarp prst="textNoShape">
              <a:avLst/>
            </a:prstTxWarp>
          </a:bodyPr>
          <a:lstStyle>
            <a:lvl1pPr defTabSz="861984">
              <a:defRPr sz="1200">
                <a:latin typeface="Times New Roman" pitchFamily="18" charset="0"/>
              </a:defRPr>
            </a:lvl1pPr>
          </a:lstStyle>
          <a:p>
            <a:pPr>
              <a:defRPr/>
            </a:pPr>
            <a:fld id="{A9809E81-173C-4ED0-BF7F-6CFC0D89129F}" type="slidenum">
              <a:rPr lang="en-US"/>
              <a:pPr>
                <a:defRPr/>
              </a:pPr>
              <a:t>‹#›</a:t>
            </a:fld>
            <a:endParaRPr lang="en-US"/>
          </a:p>
        </p:txBody>
      </p:sp>
    </p:spTree>
    <p:extLst>
      <p:ext uri="{BB962C8B-B14F-4D97-AF65-F5344CB8AC3E}">
        <p14:creationId xmlns:p14="http://schemas.microsoft.com/office/powerpoint/2010/main" val="6432039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09E81-173C-4ED0-BF7F-6CFC0D89129F}" type="slidenum">
              <a:rPr lang="en-US" smtClean="0"/>
              <a:pPr>
                <a:defRPr/>
              </a:pPr>
              <a:t>2</a:t>
            </a:fld>
            <a:endParaRPr lang="en-US"/>
          </a:p>
        </p:txBody>
      </p:sp>
    </p:spTree>
    <p:extLst>
      <p:ext uri="{BB962C8B-B14F-4D97-AF65-F5344CB8AC3E}">
        <p14:creationId xmlns:p14="http://schemas.microsoft.com/office/powerpoint/2010/main" val="255166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31"/>
          <p:cNvSpPr>
            <a:spLocks noGrp="1" noChangeArrowheads="1"/>
          </p:cNvSpPr>
          <p:nvPr>
            <p:ph type="sldNum" sz="quarter" idx="5"/>
          </p:nvPr>
        </p:nvSpPr>
        <p:spPr>
          <a:noFill/>
        </p:spPr>
        <p:txBody>
          <a:bodyPr/>
          <a:lstStyle>
            <a:lvl1pPr defTabSz="860425">
              <a:defRPr sz="2400">
                <a:solidFill>
                  <a:schemeClr val="tx1"/>
                </a:solidFill>
                <a:latin typeface="Arial" charset="0"/>
              </a:defRPr>
            </a:lvl1pPr>
            <a:lvl2pPr marL="742950" indent="-285750" defTabSz="860425">
              <a:defRPr sz="2400">
                <a:solidFill>
                  <a:schemeClr val="tx1"/>
                </a:solidFill>
                <a:latin typeface="Arial" charset="0"/>
              </a:defRPr>
            </a:lvl2pPr>
            <a:lvl3pPr marL="1143000" indent="-228600" defTabSz="860425">
              <a:defRPr sz="2400">
                <a:solidFill>
                  <a:schemeClr val="tx1"/>
                </a:solidFill>
                <a:latin typeface="Arial" charset="0"/>
              </a:defRPr>
            </a:lvl3pPr>
            <a:lvl4pPr marL="1600200" indent="-228600" defTabSz="860425">
              <a:defRPr sz="2400">
                <a:solidFill>
                  <a:schemeClr val="tx1"/>
                </a:solidFill>
                <a:latin typeface="Arial" charset="0"/>
              </a:defRPr>
            </a:lvl4pPr>
            <a:lvl5pPr marL="2057400" indent="-228600" defTabSz="860425">
              <a:defRPr sz="2400">
                <a:solidFill>
                  <a:schemeClr val="tx1"/>
                </a:solidFill>
                <a:latin typeface="Arial" charset="0"/>
              </a:defRPr>
            </a:lvl5pPr>
            <a:lvl6pPr marL="2514600" indent="-228600" algn="r" defTabSz="860425" eaLnBrk="0" fontAlgn="base" hangingPunct="0">
              <a:spcBef>
                <a:spcPct val="0"/>
              </a:spcBef>
              <a:spcAft>
                <a:spcPct val="0"/>
              </a:spcAft>
              <a:defRPr sz="2400">
                <a:solidFill>
                  <a:schemeClr val="tx1"/>
                </a:solidFill>
                <a:latin typeface="Arial" charset="0"/>
              </a:defRPr>
            </a:lvl6pPr>
            <a:lvl7pPr marL="2971800" indent="-228600" algn="r" defTabSz="860425" eaLnBrk="0" fontAlgn="base" hangingPunct="0">
              <a:spcBef>
                <a:spcPct val="0"/>
              </a:spcBef>
              <a:spcAft>
                <a:spcPct val="0"/>
              </a:spcAft>
              <a:defRPr sz="2400">
                <a:solidFill>
                  <a:schemeClr val="tx1"/>
                </a:solidFill>
                <a:latin typeface="Arial" charset="0"/>
              </a:defRPr>
            </a:lvl7pPr>
            <a:lvl8pPr marL="3429000" indent="-228600" algn="r" defTabSz="860425" eaLnBrk="0" fontAlgn="base" hangingPunct="0">
              <a:spcBef>
                <a:spcPct val="0"/>
              </a:spcBef>
              <a:spcAft>
                <a:spcPct val="0"/>
              </a:spcAft>
              <a:defRPr sz="2400">
                <a:solidFill>
                  <a:schemeClr val="tx1"/>
                </a:solidFill>
                <a:latin typeface="Arial" charset="0"/>
              </a:defRPr>
            </a:lvl8pPr>
            <a:lvl9pPr marL="3886200" indent="-228600" algn="r" defTabSz="860425" eaLnBrk="0" fontAlgn="base" hangingPunct="0">
              <a:spcBef>
                <a:spcPct val="0"/>
              </a:spcBef>
              <a:spcAft>
                <a:spcPct val="0"/>
              </a:spcAft>
              <a:defRPr sz="2400">
                <a:solidFill>
                  <a:schemeClr val="tx1"/>
                </a:solidFill>
                <a:latin typeface="Arial" charset="0"/>
              </a:defRPr>
            </a:lvl9pPr>
          </a:lstStyle>
          <a:p>
            <a:fld id="{9E2E98DC-2618-4A13-A159-6972516E0AB2}" type="slidenum">
              <a:rPr lang="en-US" altLang="en-US" sz="1200" smtClean="0">
                <a:latin typeface="Times New Roman" pitchFamily="18" charset="0"/>
              </a:rPr>
              <a:pPr/>
              <a:t>35</a:t>
            </a:fld>
            <a:endParaRPr lang="en-US" altLang="en-US" sz="1200" smtClean="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40355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TextBox 5"/>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Euclid Symbol" panose="05050102010706020507" pitchFamily="18" charset="2"/>
                <a:cs typeface="Courier New" panose="02070309020205020404" pitchFamily="49" charset="0"/>
              </a:rPr>
              <a:t>euclid</a:t>
            </a:r>
            <a:r>
              <a:rPr lang="en-US" sz="1200" dirty="0" smtClean="0">
                <a:latin typeface="Euclid Symbol" panose="05050102010706020507" pitchFamily="18" charset="2"/>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2" name="Rectangle 10"/>
          <p:cNvSpPr>
            <a:spLocks noChangeArrowheads="1"/>
          </p:cNvSpPr>
          <p:nvPr/>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3" name="Rectangle 11"/>
          <p:cNvSpPr>
            <a:spLocks noChangeArrowheads="1"/>
          </p:cNvSpPr>
          <p:nvPr/>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4" name="Text Box 12"/>
          <p:cNvSpPr txBox="1">
            <a:spLocks noChangeArrowheads="1"/>
          </p:cNvSpPr>
          <p:nvPr/>
        </p:nvSpPr>
        <p:spPr bwMode="auto">
          <a:xfrm>
            <a:off x="3624263" y="268605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endParaRPr>
          </a:p>
        </p:txBody>
      </p:sp>
      <p:sp>
        <p:nvSpPr>
          <p:cNvPr id="5"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21"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extLst>
      <p:ext uri="{BB962C8B-B14F-4D97-AF65-F5344CB8AC3E}">
        <p14:creationId xmlns:p14="http://schemas.microsoft.com/office/powerpoint/2010/main" val="22505673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a:xfrm>
            <a:off x="3049588" y="6305550"/>
            <a:ext cx="3055938" cy="457200"/>
          </a:xfrm>
        </p:spPr>
        <p:txBody>
          <a:bodyPr/>
          <a:lstStyle>
            <a:lvl1pPr>
              <a:defRPr dirty="0" smtClean="0"/>
            </a:lvl1pPr>
          </a:lstStyle>
          <a:p>
            <a:pPr>
              <a:defRPr/>
            </a:pPr>
            <a:r>
              <a:rPr lang="en-US" smtClean="0"/>
              <a:t>1999-2016 by Richard Alan Peters II</a:t>
            </a:r>
            <a:endParaRPr lang="en-US"/>
          </a:p>
        </p:txBody>
      </p:sp>
      <p:sp>
        <p:nvSpPr>
          <p:cNvPr id="4" name="Date Placeholder 3"/>
          <p:cNvSpPr>
            <a:spLocks noGrp="1"/>
          </p:cNvSpPr>
          <p:nvPr>
            <p:ph type="dt" sz="half" idx="10"/>
          </p:nvPr>
        </p:nvSpPr>
        <p:spPr>
          <a:xfrm>
            <a:off x="381000" y="6323013"/>
            <a:ext cx="1905000" cy="457200"/>
          </a:xfrm>
        </p:spPr>
        <p:txBody>
          <a:bodyPr/>
          <a:lstStyle>
            <a:lvl1pPr>
              <a:defRPr smtClean="0"/>
            </a:lvl1pPr>
          </a:lstStyle>
          <a:p>
            <a:pPr>
              <a:defRPr/>
            </a:pPr>
            <a:r>
              <a:rPr lang="en-US" smtClean="0"/>
              <a:t>4 October 2016</a:t>
            </a:r>
            <a:endParaRPr lang="en-US"/>
          </a:p>
        </p:txBody>
      </p:sp>
      <p:sp>
        <p:nvSpPr>
          <p:cNvPr id="5" name="Slide Number Placeholder 4"/>
          <p:cNvSpPr>
            <a:spLocks noGrp="1"/>
          </p:cNvSpPr>
          <p:nvPr>
            <p:ph type="sldNum" sz="quarter" idx="11"/>
          </p:nvPr>
        </p:nvSpPr>
        <p:spPr>
          <a:xfrm>
            <a:off x="6858000" y="6323013"/>
            <a:ext cx="1905000" cy="457200"/>
          </a:xfrm>
        </p:spPr>
        <p:txBody>
          <a:bodyPr/>
          <a:lstStyle>
            <a:lvl1pPr>
              <a:defRPr/>
            </a:lvl1pPr>
          </a:lstStyle>
          <a:p>
            <a:pPr>
              <a:defRPr/>
            </a:pPr>
            <a:fld id="{A0BEAA29-79B8-4FD1-9DBE-19C404A61DD5}" type="slidenum">
              <a:rPr lang="en-US"/>
              <a:pPr>
                <a:defRPr/>
              </a:pPr>
              <a:t>‹#›</a:t>
            </a:fld>
            <a:endParaRPr lang="en-US"/>
          </a:p>
        </p:txBody>
      </p:sp>
      <p:sp>
        <p:nvSpPr>
          <p:cNvPr id="7"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8" name="Rectangle 17"/>
          <p:cNvSpPr>
            <a:spLocks noGrp="1" noChangeArrowheads="1"/>
          </p:cNvSpPr>
          <p:nvPr>
            <p:ph idx="1"/>
          </p:nvPr>
        </p:nvSpPr>
        <p:spPr bwMode="auto">
          <a:xfrm>
            <a:off x="381000" y="1693420"/>
            <a:ext cx="838200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595373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81000" y="6323013"/>
            <a:ext cx="1905000" cy="457200"/>
          </a:xfrm>
        </p:spPr>
        <p:txBody>
          <a:bodyPr/>
          <a:lstStyle>
            <a:lvl1pPr>
              <a:defRPr smtClean="0"/>
            </a:lvl1pPr>
          </a:lstStyle>
          <a:p>
            <a:pPr>
              <a:defRPr/>
            </a:pPr>
            <a:r>
              <a:rPr lang="en-US" smtClean="0"/>
              <a:t>4 October 2016</a:t>
            </a:r>
            <a:endParaRPr lang="en-US"/>
          </a:p>
        </p:txBody>
      </p:sp>
      <p:sp>
        <p:nvSpPr>
          <p:cNvPr id="4" name="Slide Number Placeholder 3"/>
          <p:cNvSpPr>
            <a:spLocks noGrp="1"/>
          </p:cNvSpPr>
          <p:nvPr>
            <p:ph type="sldNum" sz="quarter" idx="11"/>
          </p:nvPr>
        </p:nvSpPr>
        <p:spPr>
          <a:xfrm>
            <a:off x="6858000" y="6323013"/>
            <a:ext cx="1905000" cy="457200"/>
          </a:xfrm>
        </p:spPr>
        <p:txBody>
          <a:bodyPr/>
          <a:lstStyle>
            <a:lvl1pPr>
              <a:defRPr/>
            </a:lvl1pPr>
          </a:lstStyle>
          <a:p>
            <a:pPr>
              <a:defRPr/>
            </a:pPr>
            <a:fld id="{272FC96C-DE8F-48C3-9BE3-F8D472AD4CD8}" type="slidenum">
              <a:rPr lang="en-US"/>
              <a:pPr>
                <a:defRPr/>
              </a:pPr>
              <a:t>‹#›</a:t>
            </a:fld>
            <a:endParaRPr lang="en-US"/>
          </a:p>
        </p:txBody>
      </p:sp>
      <p:sp>
        <p:nvSpPr>
          <p:cNvPr id="5" name="Footer Placeholder 4"/>
          <p:cNvSpPr>
            <a:spLocks noGrp="1"/>
          </p:cNvSpPr>
          <p:nvPr>
            <p:ph type="ftr" sz="quarter" idx="12"/>
          </p:nvPr>
        </p:nvSpPr>
        <p:spPr>
          <a:xfrm>
            <a:off x="3049588" y="6305550"/>
            <a:ext cx="3055938" cy="457200"/>
          </a:xfrm>
        </p:spPr>
        <p:txBody>
          <a:bodyPr/>
          <a:lstStyle>
            <a:lvl1pPr>
              <a:defRPr dirty="0" smtClean="0"/>
            </a:lvl1pPr>
          </a:lstStyle>
          <a:p>
            <a:pPr>
              <a:defRPr/>
            </a:pPr>
            <a:r>
              <a:rPr lang="en-US" smtClean="0"/>
              <a:t>1999-2016 by Richard Alan Peters II</a:t>
            </a:r>
            <a:endParaRPr lang="en-US"/>
          </a:p>
        </p:txBody>
      </p:sp>
      <p:sp>
        <p:nvSpPr>
          <p:cNvPr id="6"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956728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4 October 2016</a:t>
            </a:r>
            <a:endParaRPr lang="en-US" dirty="0"/>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3"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4" name="Rectangle 17"/>
          <p:cNvSpPr>
            <a:spLocks noGrp="1" noChangeArrowheads="1"/>
          </p:cNvSpPr>
          <p:nvPr>
            <p:ph type="body" idx="1"/>
          </p:nvPr>
        </p:nvSpPr>
        <p:spPr bwMode="auto">
          <a:xfrm>
            <a:off x="381000" y="1693420"/>
            <a:ext cx="838200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7" name="Picture 25" descr="Vanderbilt"/>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7"/>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3040063" y="6437313"/>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3.xml"/><Relationship Id="rId1" Type="http://schemas.openxmlformats.org/officeDocument/2006/relationships/vmlDrawing" Target="../drawings/vmlDrawing48.vml"/><Relationship Id="rId5" Type="http://schemas.openxmlformats.org/officeDocument/2006/relationships/image" Target="../media/image191.wmf"/><Relationship Id="rId4" Type="http://schemas.openxmlformats.org/officeDocument/2006/relationships/oleObject" Target="../embeddings/oleObject111.bin"/></Relationships>
</file>

<file path=ppt/slides/_rels/slide10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 Id="rId4" Type="http://schemas.openxmlformats.org/officeDocument/2006/relationships/image" Target="../media/image195.png"/></Relationships>
</file>

<file path=ppt/slides/_rels/slide102.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image" Target="../media/image199.wmf"/><Relationship Id="rId5" Type="http://schemas.openxmlformats.org/officeDocument/2006/relationships/oleObject" Target="../embeddings/oleObject113.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115.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3.xml"/><Relationship Id="rId1" Type="http://schemas.openxmlformats.org/officeDocument/2006/relationships/vmlDrawing" Target="../drawings/vmlDrawing50.vml"/><Relationship Id="rId5" Type="http://schemas.openxmlformats.org/officeDocument/2006/relationships/slide" Target="slide25.xml"/><Relationship Id="rId4" Type="http://schemas.openxmlformats.org/officeDocument/2006/relationships/image" Target="../media/image202.wmf"/></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7.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oleObject" Target="../embeddings/oleObject10.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oleObject" Target="../embeddings/oleObject11.bin"/><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8.jpeg"/><Relationship Id="rId5" Type="http://schemas.openxmlformats.org/officeDocument/2006/relationships/image" Target="../media/image31.jpeg"/><Relationship Id="rId4" Type="http://schemas.openxmlformats.org/officeDocument/2006/relationships/image" Target="../media/image30.wmf"/></Relationships>
</file>

<file path=ppt/slides/_rels/slide19.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38.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35.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15.bin"/><Relationship Id="rId14" Type="http://schemas.openxmlformats.org/officeDocument/2006/relationships/image" Target="../media/image39.w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4.wmf"/></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6.wmf"/><Relationship Id="rId5" Type="http://schemas.openxmlformats.org/officeDocument/2006/relationships/oleObject" Target="../embeddings/oleObject22.bin"/><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25.bin"/><Relationship Id="rId4" Type="http://schemas.openxmlformats.org/officeDocument/2006/relationships/image" Target="../media/image41.wmf"/></Relationships>
</file>

<file path=ppt/slides/_rels/slide23.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45.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30.bin"/><Relationship Id="rId14" Type="http://schemas.openxmlformats.org/officeDocument/2006/relationships/image" Target="../media/image4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5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slide" Target="slide104.xml"/><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52.wmf"/><Relationship Id="rId5" Type="http://schemas.openxmlformats.org/officeDocument/2006/relationships/oleObject" Target="../embeddings/oleObject35.bin"/><Relationship Id="rId4" Type="http://schemas.openxmlformats.org/officeDocument/2006/relationships/image" Target="../media/image5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5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53.wmf"/></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4.wmf"/><Relationship Id="rId4" Type="http://schemas.openxmlformats.org/officeDocument/2006/relationships/oleObject" Target="../embeddings/oleObject38.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58.jpeg"/><Relationship Id="rId7" Type="http://schemas.openxmlformats.org/officeDocument/2006/relationships/image" Target="../media/image56.wmf"/><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oleObject" Target="../embeddings/oleObject39.bin"/><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5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1.wmf"/><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66.wmf"/><Relationship Id="rId5" Type="http://schemas.openxmlformats.org/officeDocument/2006/relationships/oleObject" Target="../embeddings/oleObject43.bin"/><Relationship Id="rId4" Type="http://schemas.openxmlformats.org/officeDocument/2006/relationships/image" Target="../media/image65.wmf"/></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2.xml"/><Relationship Id="rId7" Type="http://schemas.openxmlformats.org/officeDocument/2006/relationships/image" Target="../media/image69.w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45.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7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3.wmf"/><Relationship Id="rId5" Type="http://schemas.openxmlformats.org/officeDocument/2006/relationships/oleObject" Target="../embeddings/oleObject49.bin"/><Relationship Id="rId4" Type="http://schemas.openxmlformats.org/officeDocument/2006/relationships/image" Target="../media/image72.wmf"/></Relationships>
</file>

<file path=ppt/slides/_rels/slide38.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6.wmf"/><Relationship Id="rId5" Type="http://schemas.openxmlformats.org/officeDocument/2006/relationships/oleObject" Target="../embeddings/oleObject52.bin"/><Relationship Id="rId4" Type="http://schemas.openxmlformats.org/officeDocument/2006/relationships/image" Target="../media/image75.wmf"/></Relationships>
</file>

<file path=ppt/slides/_rels/slide3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9.wmf"/><Relationship Id="rId5" Type="http://schemas.openxmlformats.org/officeDocument/2006/relationships/oleObject" Target="../embeddings/oleObject55.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57.bin"/></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79.wmf"/><Relationship Id="rId5" Type="http://schemas.openxmlformats.org/officeDocument/2006/relationships/oleObject" Target="../embeddings/oleObject59.bin"/><Relationship Id="rId10" Type="http://schemas.openxmlformats.org/officeDocument/2006/relationships/image" Target="../media/image84.wmf"/><Relationship Id="rId4" Type="http://schemas.openxmlformats.org/officeDocument/2006/relationships/image" Target="../media/image82.wmf"/><Relationship Id="rId9" Type="http://schemas.openxmlformats.org/officeDocument/2006/relationships/oleObject" Target="../embeddings/oleObject61.bin"/></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3.bin"/><Relationship Id="rId5" Type="http://schemas.openxmlformats.org/officeDocument/2006/relationships/image" Target="../media/image85.wmf"/><Relationship Id="rId4" Type="http://schemas.openxmlformats.org/officeDocument/2006/relationships/oleObject" Target="../embeddings/oleObject62.bin"/></Relationships>
</file>

<file path=ppt/slides/_rels/slide42.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65.bin"/><Relationship Id="rId5" Type="http://schemas.openxmlformats.org/officeDocument/2006/relationships/image" Target="../media/image88.wmf"/><Relationship Id="rId4" Type="http://schemas.openxmlformats.org/officeDocument/2006/relationships/oleObject" Target="../embeddings/oleObject64.bin"/></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67.bin"/><Relationship Id="rId5" Type="http://schemas.openxmlformats.org/officeDocument/2006/relationships/image" Target="../media/image88.wmf"/><Relationship Id="rId4" Type="http://schemas.openxmlformats.org/officeDocument/2006/relationships/oleObject" Target="../embeddings/oleObject66.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93.wmf"/><Relationship Id="rId5" Type="http://schemas.openxmlformats.org/officeDocument/2006/relationships/oleObject" Target="../embeddings/oleObject69.bin"/><Relationship Id="rId4" Type="http://schemas.openxmlformats.org/officeDocument/2006/relationships/image" Target="../media/image9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95.wmf"/><Relationship Id="rId5" Type="http://schemas.openxmlformats.org/officeDocument/2006/relationships/oleObject" Target="../embeddings/oleObject71.bin"/><Relationship Id="rId4" Type="http://schemas.openxmlformats.org/officeDocument/2006/relationships/image" Target="../media/image9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97.wmf"/><Relationship Id="rId5" Type="http://schemas.openxmlformats.org/officeDocument/2006/relationships/oleObject" Target="../embeddings/oleObject73.bin"/><Relationship Id="rId4" Type="http://schemas.openxmlformats.org/officeDocument/2006/relationships/image" Target="../media/image96.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102.jpeg"/><Relationship Id="rId7" Type="http://schemas.openxmlformats.org/officeDocument/2006/relationships/image" Target="../media/image99.wmf"/><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75.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100.wmf"/></Relationships>
</file>

<file path=ppt/slides/_rels/slide48.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07.wmf"/><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104.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81.bin"/></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108.wmf"/><Relationship Id="rId5" Type="http://schemas.openxmlformats.org/officeDocument/2006/relationships/oleObject" Target="../embeddings/oleObject83.bin"/><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3.xml"/><Relationship Id="rId4" Type="http://schemas.openxmlformats.org/officeDocument/2006/relationships/image" Target="../media/image115.jpeg"/></Relationships>
</file>

<file path=ppt/slides/_rels/slide5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21.wmf"/><Relationship Id="rId3" Type="http://schemas.openxmlformats.org/officeDocument/2006/relationships/image" Target="../media/image116.jpeg"/><Relationship Id="rId7" Type="http://schemas.openxmlformats.org/officeDocument/2006/relationships/image" Target="../media/image118.wmf"/><Relationship Id="rId12" Type="http://schemas.openxmlformats.org/officeDocument/2006/relationships/oleObject" Target="../embeddings/oleObject88.bin"/><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oleObject" Target="../embeddings/oleObject85.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19.wmf"/></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3.xml"/><Relationship Id="rId4" Type="http://schemas.openxmlformats.org/officeDocument/2006/relationships/image" Target="../media/image1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3.xml"/><Relationship Id="rId4" Type="http://schemas.openxmlformats.org/officeDocument/2006/relationships/image" Target="../media/image115.jpeg"/></Relationships>
</file>

<file path=ppt/slides/_rels/slide61.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image" Target="../media/image129.wmf"/><Relationship Id="rId5" Type="http://schemas.openxmlformats.org/officeDocument/2006/relationships/oleObject" Target="../embeddings/oleObject90.bin"/><Relationship Id="rId4" Type="http://schemas.openxmlformats.org/officeDocument/2006/relationships/image" Target="../media/image12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3.xml"/><Relationship Id="rId1" Type="http://schemas.openxmlformats.org/officeDocument/2006/relationships/vmlDrawing" Target="../drawings/vmlDrawing38.vml"/><Relationship Id="rId4" Type="http://schemas.openxmlformats.org/officeDocument/2006/relationships/image" Target="../media/image131.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3.xml"/><Relationship Id="rId1" Type="http://schemas.openxmlformats.org/officeDocument/2006/relationships/vmlDrawing" Target="../drawings/vmlDrawing39.vml"/><Relationship Id="rId4" Type="http://schemas.openxmlformats.org/officeDocument/2006/relationships/image" Target="../media/image132.wmf"/></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66.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4.jpeg"/><Relationship Id="rId7" Type="http://schemas.openxmlformats.org/officeDocument/2006/relationships/image" Target="../media/image142.jpeg"/><Relationship Id="rId2" Type="http://schemas.openxmlformats.org/officeDocument/2006/relationships/image" Target="../media/image143.jpeg"/><Relationship Id="rId1" Type="http://schemas.openxmlformats.org/officeDocument/2006/relationships/slideLayout" Target="../slideLayouts/slideLayout3.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152.wmf"/><Relationship Id="rId5" Type="http://schemas.openxmlformats.org/officeDocument/2006/relationships/oleObject" Target="../embeddings/oleObject95.bin"/><Relationship Id="rId4" Type="http://schemas.openxmlformats.org/officeDocument/2006/relationships/image" Target="../media/image151.w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png"/></Relationships>
</file>

<file path=ppt/slides/_rels/slide7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21.wmf"/><Relationship Id="rId3" Type="http://schemas.openxmlformats.org/officeDocument/2006/relationships/image" Target="../media/image116.jpeg"/><Relationship Id="rId7" Type="http://schemas.openxmlformats.org/officeDocument/2006/relationships/image" Target="../media/image118.wmf"/><Relationship Id="rId12" Type="http://schemas.openxmlformats.org/officeDocument/2006/relationships/oleObject" Target="../embeddings/oleObject101.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oleObject" Target="../embeddings/oleObject98.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19.wmf"/></Relationships>
</file>

<file path=ppt/slides/_rels/slide7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slideLayout" Target="../slideLayouts/slideLayout3.xml"/><Relationship Id="rId1" Type="http://schemas.openxmlformats.org/officeDocument/2006/relationships/vmlDrawing" Target="../drawings/vmlDrawing42.vml"/><Relationship Id="rId5" Type="http://schemas.openxmlformats.org/officeDocument/2006/relationships/image" Target="../media/image177.wmf"/><Relationship Id="rId4" Type="http://schemas.openxmlformats.org/officeDocument/2006/relationships/oleObject" Target="../embeddings/oleObject102.bin"/></Relationships>
</file>

<file path=ppt/slides/_rels/slide8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slideLayout" Target="../slideLayouts/slideLayout3.xml"/><Relationship Id="rId1" Type="http://schemas.openxmlformats.org/officeDocument/2006/relationships/vmlDrawing" Target="../drawings/vmlDrawing43.vml"/><Relationship Id="rId5" Type="http://schemas.openxmlformats.org/officeDocument/2006/relationships/image" Target="../media/image177.wmf"/><Relationship Id="rId4" Type="http://schemas.openxmlformats.org/officeDocument/2006/relationships/oleObject" Target="../embeddings/oleObject103.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oleObject" Target="../embeddings/oleObject104.bin"/><Relationship Id="rId7" Type="http://schemas.openxmlformats.org/officeDocument/2006/relationships/image" Target="../media/image181.wmf"/><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oleObject" Target="../embeddings/oleObject105.bin"/><Relationship Id="rId5" Type="http://schemas.openxmlformats.org/officeDocument/2006/relationships/image" Target="../media/image180.jpeg"/><Relationship Id="rId4" Type="http://schemas.openxmlformats.org/officeDocument/2006/relationships/image" Target="../media/image177.wmf"/><Relationship Id="rId9" Type="http://schemas.openxmlformats.org/officeDocument/2006/relationships/image" Target="../media/image182.wmf"/></Relationships>
</file>

<file path=ppt/slides/_rels/slide9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slideLayout" Target="../slideLayouts/slideLayout3.xml"/><Relationship Id="rId1" Type="http://schemas.openxmlformats.org/officeDocument/2006/relationships/vmlDrawing" Target="../drawings/vmlDrawing45.vml"/><Relationship Id="rId5" Type="http://schemas.openxmlformats.org/officeDocument/2006/relationships/image" Target="../media/image177.wmf"/><Relationship Id="rId4" Type="http://schemas.openxmlformats.org/officeDocument/2006/relationships/oleObject" Target="../embeddings/oleObject107.bin"/></Relationships>
</file>

<file path=ppt/slides/_rels/slide9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72.jpeg"/><Relationship Id="rId7" Type="http://schemas.openxmlformats.org/officeDocument/2006/relationships/image" Target="../media/image184.wmf"/><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oleObject" Target="../embeddings/oleObject109.bin"/><Relationship Id="rId5" Type="http://schemas.openxmlformats.org/officeDocument/2006/relationships/image" Target="../media/image183.wmf"/><Relationship Id="rId4" Type="http://schemas.openxmlformats.org/officeDocument/2006/relationships/oleObject" Target="../embeddings/oleObject108.bin"/></Relationships>
</file>

<file path=ppt/slides/_rels/slide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13.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3.xml"/><Relationship Id="rId1" Type="http://schemas.openxmlformats.org/officeDocument/2006/relationships/vmlDrawing" Target="../drawings/vmlDrawing47.vml"/><Relationship Id="rId5" Type="http://schemas.openxmlformats.org/officeDocument/2006/relationships/image" Target="../media/image189.wmf"/><Relationship Id="rId4" Type="http://schemas.openxmlformats.org/officeDocument/2006/relationships/oleObject" Target="../embeddings/oleObject1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603250" y="2667000"/>
            <a:ext cx="794702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a:t>Lecture Notes:  The 1&amp;2-Dimensional Fourier Transforms</a:t>
            </a:r>
          </a:p>
        </p:txBody>
      </p:sp>
      <p:grpSp>
        <p:nvGrpSpPr>
          <p:cNvPr id="5123" name="Group 5"/>
          <p:cNvGrpSpPr>
            <a:grpSpLocks/>
          </p:cNvGrpSpPr>
          <p:nvPr/>
        </p:nvGrpSpPr>
        <p:grpSpPr bwMode="auto">
          <a:xfrm>
            <a:off x="533400" y="6369050"/>
            <a:ext cx="8305800" cy="336550"/>
            <a:chOff x="240" y="4012"/>
            <a:chExt cx="5232" cy="212"/>
          </a:xfrm>
        </p:grpSpPr>
        <p:sp>
          <p:nvSpPr>
            <p:cNvPr id="5124"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400">
                  <a:solidFill>
                    <a:schemeClr val="tx1"/>
                  </a:solidFill>
                  <a:latin typeface="Arial" charset="0"/>
                </a:defRPr>
              </a:lvl1pPr>
              <a:lvl2pPr marL="742950" indent="-285750" defTabSz="736600">
                <a:defRPr sz="2400">
                  <a:solidFill>
                    <a:schemeClr val="tx1"/>
                  </a:solidFill>
                  <a:latin typeface="Arial" charset="0"/>
                </a:defRPr>
              </a:lvl2pPr>
              <a:lvl3pPr marL="1143000" indent="-228600" defTabSz="736600">
                <a:defRPr sz="2400">
                  <a:solidFill>
                    <a:schemeClr val="tx1"/>
                  </a:solidFill>
                  <a:latin typeface="Arial" charset="0"/>
                </a:defRPr>
              </a:lvl3pPr>
              <a:lvl4pPr marL="1600200" indent="-228600" defTabSz="736600">
                <a:defRPr sz="2400">
                  <a:solidFill>
                    <a:schemeClr val="tx1"/>
                  </a:solidFill>
                  <a:latin typeface="Arial" charset="0"/>
                </a:defRPr>
              </a:lvl4pPr>
              <a:lvl5pPr marL="2057400" indent="-228600" defTabSz="736600">
                <a:defRPr sz="2400">
                  <a:solidFill>
                    <a:schemeClr val="tx1"/>
                  </a:solidFill>
                  <a:latin typeface="Arial" charset="0"/>
                </a:defRPr>
              </a:lvl5pPr>
              <a:lvl6pPr marL="2514600" indent="-228600" algn="r" defTabSz="736600" eaLnBrk="0" fontAlgn="base" hangingPunct="0">
                <a:spcBef>
                  <a:spcPct val="0"/>
                </a:spcBef>
                <a:spcAft>
                  <a:spcPct val="0"/>
                </a:spcAft>
                <a:defRPr sz="2400">
                  <a:solidFill>
                    <a:schemeClr val="tx1"/>
                  </a:solidFill>
                  <a:latin typeface="Arial" charset="0"/>
                </a:defRPr>
              </a:lvl6pPr>
              <a:lvl7pPr marL="2971800" indent="-228600" algn="r" defTabSz="736600" eaLnBrk="0" fontAlgn="base" hangingPunct="0">
                <a:spcBef>
                  <a:spcPct val="0"/>
                </a:spcBef>
                <a:spcAft>
                  <a:spcPct val="0"/>
                </a:spcAft>
                <a:defRPr sz="2400">
                  <a:solidFill>
                    <a:schemeClr val="tx1"/>
                  </a:solidFill>
                  <a:latin typeface="Arial" charset="0"/>
                </a:defRPr>
              </a:lvl7pPr>
              <a:lvl8pPr marL="3429000" indent="-228600" algn="r" defTabSz="736600" eaLnBrk="0" fontAlgn="base" hangingPunct="0">
                <a:spcBef>
                  <a:spcPct val="0"/>
                </a:spcBef>
                <a:spcAft>
                  <a:spcPct val="0"/>
                </a:spcAft>
                <a:defRPr sz="2400">
                  <a:solidFill>
                    <a:schemeClr val="tx1"/>
                  </a:solidFill>
                  <a:latin typeface="Arial" charset="0"/>
                </a:defRPr>
              </a:lvl8pPr>
              <a:lvl9pPr marL="3886200" indent="-228600" algn="r" defTabSz="736600" eaLnBrk="0" fontAlgn="base" hangingPunct="0">
                <a:spcBef>
                  <a:spcPct val="0"/>
                </a:spcBef>
                <a:spcAft>
                  <a:spcPct val="0"/>
                </a:spcAft>
                <a:defRPr sz="2400">
                  <a:solidFill>
                    <a:schemeClr val="tx1"/>
                  </a:solidFill>
                  <a:latin typeface="Arial" charset="0"/>
                </a:defRPr>
              </a:lvl9pPr>
            </a:lstStyle>
            <a:p>
              <a:pPr algn="l"/>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5125" name="Picture 7" descr="cc"/>
            <p:cNvPicPr>
              <a:picLocks noChangeAspect="1" noChangeArrowheads="1"/>
            </p:cNvPicPr>
            <p:nvPr/>
          </p:nvPicPr>
          <p:blipFill>
            <a:blip r:embed="rId2"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366" r="6561" b="4762"/>
          <a:stretch/>
        </p:blipFill>
        <p:spPr>
          <a:xfrm>
            <a:off x="3863974" y="2743200"/>
            <a:ext cx="4899026" cy="3428593"/>
          </a:xfrm>
          <a:prstGeom prst="rect">
            <a:avLst/>
          </a:prstGeom>
        </p:spPr>
      </p:pic>
      <p:sp>
        <p:nvSpPr>
          <p:cNvPr id="10" name="Date Placeholder 2"/>
          <p:cNvSpPr>
            <a:spLocks noGrp="1"/>
          </p:cNvSpPr>
          <p:nvPr>
            <p:ph type="dt" sz="quarter" idx="10"/>
          </p:nvPr>
        </p:nvSpPr>
        <p:spPr/>
        <p:txBody>
          <a:bodyPr/>
          <a:lstStyle/>
          <a:p>
            <a:pPr>
              <a:defRPr/>
            </a:pPr>
            <a:r>
              <a:rPr lang="en-US" smtClean="0"/>
              <a:t>4 October 2016</a:t>
            </a:r>
            <a:endParaRPr lang="en-US" dirty="0"/>
          </a:p>
        </p:txBody>
      </p:sp>
      <p:sp>
        <p:nvSpPr>
          <p:cNvPr id="11" name="Slide Number Placeholder 3"/>
          <p:cNvSpPr>
            <a:spLocks noGrp="1"/>
          </p:cNvSpPr>
          <p:nvPr>
            <p:ph type="sldNum" sz="quarter" idx="11"/>
          </p:nvPr>
        </p:nvSpPr>
        <p:spPr/>
        <p:txBody>
          <a:bodyPr/>
          <a:lstStyle/>
          <a:p>
            <a:pPr>
              <a:defRPr/>
            </a:pPr>
            <a:fld id="{FB783952-8BEF-435E-8284-3DA16EA347C1}" type="slidenum">
              <a:rPr lang="en-US"/>
              <a:pPr>
                <a:defRPr/>
              </a:pPr>
              <a:t>10</a:t>
            </a:fld>
            <a:endParaRPr lang="en-US" dirty="0"/>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2293" name="Rectangle 2"/>
          <p:cNvSpPr>
            <a:spLocks noGrp="1" noChangeArrowheads="1"/>
          </p:cNvSpPr>
          <p:nvPr>
            <p:ph type="title"/>
          </p:nvPr>
        </p:nvSpPr>
        <p:spPr>
          <a:xfrm>
            <a:off x="381000" y="1117600"/>
            <a:ext cx="4495800" cy="1554163"/>
          </a:xfrm>
        </p:spPr>
        <p:txBody>
          <a:bodyPr>
            <a:spAutoFit/>
          </a:bodyPr>
          <a:lstStyle/>
          <a:p>
            <a:r>
              <a:rPr lang="en-US" altLang="en-US" sz="3200" dirty="0" smtClean="0"/>
              <a:t>Fact: Any Real Signal has a Frequency-Domain Representation</a:t>
            </a:r>
          </a:p>
        </p:txBody>
      </p:sp>
      <p:sp>
        <p:nvSpPr>
          <p:cNvPr id="12295" name="Text Box 4"/>
          <p:cNvSpPr txBox="1">
            <a:spLocks noChangeArrowheads="1"/>
          </p:cNvSpPr>
          <p:nvPr/>
        </p:nvSpPr>
        <p:spPr bwMode="auto">
          <a:xfrm>
            <a:off x="517525" y="3000375"/>
            <a:ext cx="2987675" cy="1015663"/>
          </a:xfrm>
          <a:prstGeom prst="rect">
            <a:avLst/>
          </a:prstGeom>
          <a:solidFill>
            <a:schemeClr val="bg1"/>
          </a:solidFill>
          <a:ln w="9525">
            <a:solidFill>
              <a:schemeClr val="tx1"/>
            </a:solidFill>
            <a:miter lim="800000"/>
            <a:headEnd/>
            <a:tailEnd/>
          </a:ln>
          <a:effectLst>
            <a:outerShdw blurRad="63500" dist="63500" dir="2700000" algn="ctr" rotWithShape="0">
              <a:schemeClr val="tx1">
                <a:alpha val="25000"/>
              </a:schemeClr>
            </a:outerShdw>
          </a:effec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Times New Roman" pitchFamily="18" charset="0"/>
              </a:rPr>
              <a:t>The modes shown </a:t>
            </a:r>
            <a:r>
              <a:rPr lang="en-US" altLang="en-US" sz="2000" dirty="0">
                <a:solidFill>
                  <a:srgbClr val="3366CC"/>
                </a:solidFill>
                <a:latin typeface="Times New Roman" pitchFamily="18" charset="0"/>
              </a:rPr>
              <a:t>(blue) </a:t>
            </a:r>
            <a:r>
              <a:rPr lang="en-US" altLang="en-US" sz="2000" dirty="0">
                <a:latin typeface="Times New Roman" pitchFamily="18" charset="0"/>
              </a:rPr>
              <a:t>sum to the rippling square wave (black).</a:t>
            </a:r>
          </a:p>
        </p:txBody>
      </p:sp>
      <p:sp>
        <p:nvSpPr>
          <p:cNvPr id="12296" name="Text Box 5"/>
          <p:cNvSpPr txBox="1">
            <a:spLocks noChangeArrowheads="1"/>
          </p:cNvSpPr>
          <p:nvPr/>
        </p:nvSpPr>
        <p:spPr bwMode="auto">
          <a:xfrm>
            <a:off x="517525" y="4620161"/>
            <a:ext cx="2987675" cy="1323439"/>
          </a:xfrm>
          <a:prstGeom prst="rect">
            <a:avLst/>
          </a:prstGeom>
          <a:solidFill>
            <a:schemeClr val="bg1"/>
          </a:solidFill>
          <a:ln w="9525">
            <a:solidFill>
              <a:schemeClr val="tx1"/>
            </a:solidFill>
            <a:miter lim="800000"/>
            <a:headEnd/>
            <a:tailEnd/>
          </a:ln>
          <a:effectLst>
            <a:outerShdw blurRad="63500" dist="63500" dir="2700000" algn="ctr" rotWithShape="0">
              <a:schemeClr val="tx1">
                <a:alpha val="25000"/>
              </a:schemeClr>
            </a:outerShdw>
          </a:effec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As the number of modes in the sum becomes large, it approaches a square wave </a:t>
            </a:r>
            <a:r>
              <a:rPr lang="en-US" altLang="en-US" sz="2000">
                <a:solidFill>
                  <a:srgbClr val="CC3300"/>
                </a:solidFill>
                <a:latin typeface="Times New Roman" pitchFamily="18" charset="0"/>
              </a:rPr>
              <a:t>(red).</a:t>
            </a:r>
            <a:endParaRPr lang="en-US" altLang="en-US" sz="2000">
              <a:latin typeface="Times New Roman" pitchFamily="18" charset="0"/>
            </a:endParaRPr>
          </a:p>
        </p:txBody>
      </p:sp>
      <p:sp>
        <p:nvSpPr>
          <p:cNvPr id="12297" name="Rectangle 7"/>
          <p:cNvSpPr>
            <a:spLocks noChangeArrowheads="1"/>
          </p:cNvSpPr>
          <p:nvPr/>
        </p:nvSpPr>
        <p:spPr bwMode="auto">
          <a:xfrm>
            <a:off x="4835524" y="1752600"/>
            <a:ext cx="3733800" cy="8382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25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12298" name="Object 8"/>
          <p:cNvGraphicFramePr>
            <a:graphicFrameLocks noChangeAspect="1"/>
          </p:cNvGraphicFramePr>
          <p:nvPr>
            <p:extLst>
              <p:ext uri="{D42A27DB-BD31-4B8C-83A1-F6EECF244321}">
                <p14:modId xmlns:p14="http://schemas.microsoft.com/office/powerpoint/2010/main" val="3964379376"/>
              </p:ext>
            </p:extLst>
          </p:nvPr>
        </p:nvGraphicFramePr>
        <p:xfrm>
          <a:off x="4949825" y="1847850"/>
          <a:ext cx="3352800" cy="647700"/>
        </p:xfrm>
        <a:graphic>
          <a:graphicData uri="http://schemas.openxmlformats.org/presentationml/2006/ole">
            <mc:AlternateContent xmlns:mc="http://schemas.openxmlformats.org/markup-compatibility/2006">
              <mc:Choice xmlns:v="urn:schemas-microsoft-com:vml" Requires="v">
                <p:oleObj spid="_x0000_s12385" name="Equation" r:id="rId4" imgW="2234880" imgH="431640" progId="Equation.DSMT4">
                  <p:embed/>
                </p:oleObj>
              </mc:Choice>
              <mc:Fallback>
                <p:oleObj name="Equation" r:id="rId4" imgW="2234880" imgH="431640" progId="Equation.DSMT4">
                  <p:embed/>
                  <p:pic>
                    <p:nvPicPr>
                      <p:cNvPr id="0" name="Object 8"/>
                      <p:cNvPicPr>
                        <a:picLocks noChangeAspect="1" noChangeArrowheads="1"/>
                      </p:cNvPicPr>
                      <p:nvPr/>
                    </p:nvPicPr>
                    <p:blipFill>
                      <a:blip r:embed="rId5"/>
                      <a:srcRect/>
                      <a:stretch>
                        <a:fillRect/>
                      </a:stretch>
                    </p:blipFill>
                    <p:spPr bwMode="auto">
                      <a:xfrm>
                        <a:off x="4949825" y="1847850"/>
                        <a:ext cx="3352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12299" name="Text Box 11"/>
          <p:cNvSpPr txBox="1">
            <a:spLocks noChangeArrowheads="1"/>
          </p:cNvSpPr>
          <p:nvPr/>
        </p:nvSpPr>
        <p:spPr bwMode="auto">
          <a:xfrm>
            <a:off x="5826124" y="1203325"/>
            <a:ext cx="2743200" cy="396875"/>
          </a:xfrm>
          <a:prstGeom prst="rect">
            <a:avLst/>
          </a:prstGeom>
          <a:solidFill>
            <a:srgbClr val="FFFFCC"/>
          </a:solidFill>
          <a:ln>
            <a:noFill/>
          </a:ln>
          <a:effectLst>
            <a:outerShdw blurRad="63500" dist="63500" dir="27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Odd-order harmonics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2D68B0F6-6694-4CAC-B66D-9A729B1310F9}" type="slidenum">
              <a:rPr lang="en-US"/>
              <a:pPr>
                <a:defRPr/>
              </a:pPr>
              <a:t>100</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99333" name="Picture 2" descr="csx1117_FT_ph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0"/>
            <a:ext cx="63500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Rectangle 3"/>
          <p:cNvSpPr>
            <a:spLocks noGrp="1" noChangeArrowheads="1"/>
          </p:cNvSpPr>
          <p:nvPr>
            <p:ph type="title"/>
          </p:nvPr>
        </p:nvSpPr>
        <p:spPr>
          <a:xfrm>
            <a:off x="762000" y="990600"/>
            <a:ext cx="3810000" cy="723900"/>
          </a:xfrm>
        </p:spPr>
        <p:txBody>
          <a:bodyPr/>
          <a:lstStyle/>
          <a:p>
            <a:r>
              <a:rPr lang="en-US" altLang="en-US" smtClean="0"/>
              <a:t>Fourier Phase</a:t>
            </a:r>
          </a:p>
        </p:txBody>
      </p:sp>
      <p:graphicFrame>
        <p:nvGraphicFramePr>
          <p:cNvPr id="2" name="Object 1"/>
          <p:cNvGraphicFramePr>
            <a:graphicFrameLocks noChangeAspect="1"/>
          </p:cNvGraphicFramePr>
          <p:nvPr>
            <p:extLst>
              <p:ext uri="{D42A27DB-BD31-4B8C-83A1-F6EECF244321}">
                <p14:modId xmlns:p14="http://schemas.microsoft.com/office/powerpoint/2010/main" val="3078517065"/>
              </p:ext>
            </p:extLst>
          </p:nvPr>
        </p:nvGraphicFramePr>
        <p:xfrm>
          <a:off x="857250" y="3857625"/>
          <a:ext cx="838200" cy="400050"/>
        </p:xfrm>
        <a:graphic>
          <a:graphicData uri="http://schemas.openxmlformats.org/presentationml/2006/ole">
            <mc:AlternateContent xmlns:mc="http://schemas.openxmlformats.org/markup-compatibility/2006">
              <mc:Choice xmlns:v="urn:schemas-microsoft-com:vml" Requires="v">
                <p:oleObj spid="_x0000_s99421" name="Equation" r:id="rId4" imgW="558720" imgH="266400" progId="Equation.DSMT4">
                  <p:embed/>
                </p:oleObj>
              </mc:Choice>
              <mc:Fallback>
                <p:oleObj name="Equation" r:id="rId4" imgW="558720" imgH="266400" progId="Equation.DSMT4">
                  <p:embed/>
                  <p:pic>
                    <p:nvPicPr>
                      <p:cNvPr id="0" name="Object 1"/>
                      <p:cNvPicPr>
                        <a:picLocks noChangeAspect="1" noChangeArrowheads="1"/>
                      </p:cNvPicPr>
                      <p:nvPr/>
                    </p:nvPicPr>
                    <p:blipFill>
                      <a:blip r:embed="rId5"/>
                      <a:srcRect/>
                      <a:stretch>
                        <a:fillRect/>
                      </a:stretch>
                    </p:blipFill>
                    <p:spPr bwMode="auto">
                      <a:xfrm>
                        <a:off x="857250" y="3857625"/>
                        <a:ext cx="8382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840DA397-6D5E-44A8-8F64-C4820B4D843C}" type="slidenum">
              <a:rPr lang="en-US"/>
              <a:pPr>
                <a:defRPr/>
              </a:pPr>
              <a:t>101</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00357" name="Rectangle 2"/>
          <p:cNvSpPr>
            <a:spLocks noGrp="1" noChangeArrowheads="1"/>
          </p:cNvSpPr>
          <p:nvPr>
            <p:ph type="title"/>
          </p:nvPr>
        </p:nvSpPr>
        <p:spPr>
          <a:xfrm>
            <a:off x="533400" y="1181100"/>
            <a:ext cx="8077200" cy="1333500"/>
          </a:xfrm>
        </p:spPr>
        <p:txBody>
          <a:bodyPr/>
          <a:lstStyle/>
          <a:p>
            <a:pPr marL="685800" indent="-685800"/>
            <a:r>
              <a:rPr lang="en-US" altLang="en-US" smtClean="0"/>
              <a:t>Q:  Which contains more visually relevant information; magnitude or phase?</a:t>
            </a:r>
          </a:p>
        </p:txBody>
      </p:sp>
      <p:pic>
        <p:nvPicPr>
          <p:cNvPr id="100358" name="Picture 3" descr="csx1117_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8194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4" descr="csx1117_detail_FT_log_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8194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Picture 5" descr="csx1117_detail_FT_ph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28194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1" name="Text Box 6"/>
          <p:cNvSpPr txBox="1">
            <a:spLocks noChangeArrowheads="1"/>
          </p:cNvSpPr>
          <p:nvPr/>
        </p:nvSpPr>
        <p:spPr bwMode="auto">
          <a:xfrm>
            <a:off x="671513" y="5257800"/>
            <a:ext cx="2085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original image</a:t>
            </a:r>
          </a:p>
        </p:txBody>
      </p:sp>
      <p:sp>
        <p:nvSpPr>
          <p:cNvPr id="100362" name="Text Box 7"/>
          <p:cNvSpPr txBox="1">
            <a:spLocks noChangeArrowheads="1"/>
          </p:cNvSpPr>
          <p:nvPr/>
        </p:nvSpPr>
        <p:spPr bwMode="auto">
          <a:xfrm>
            <a:off x="3733800" y="5257800"/>
            <a:ext cx="16764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a:t>log Fourier magnitude</a:t>
            </a:r>
          </a:p>
        </p:txBody>
      </p:sp>
      <p:sp>
        <p:nvSpPr>
          <p:cNvPr id="100363" name="Text Box 8"/>
          <p:cNvSpPr txBox="1">
            <a:spLocks noChangeArrowheads="1"/>
          </p:cNvSpPr>
          <p:nvPr/>
        </p:nvSpPr>
        <p:spPr bwMode="auto">
          <a:xfrm>
            <a:off x="6380163" y="5257800"/>
            <a:ext cx="20669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Fourier phase</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4 October 2016</a:t>
            </a:r>
            <a:endParaRPr lang="en-US"/>
          </a:p>
        </p:txBody>
      </p:sp>
      <p:sp>
        <p:nvSpPr>
          <p:cNvPr id="5" name="Slide Number Placeholder 3"/>
          <p:cNvSpPr>
            <a:spLocks noGrp="1"/>
          </p:cNvSpPr>
          <p:nvPr>
            <p:ph type="sldNum" sz="quarter" idx="11"/>
          </p:nvPr>
        </p:nvSpPr>
        <p:spPr/>
        <p:txBody>
          <a:bodyPr/>
          <a:lstStyle/>
          <a:p>
            <a:pPr>
              <a:defRPr/>
            </a:pPr>
            <a:fld id="{1956166E-7699-43E7-B520-09104CB27340}" type="slidenum">
              <a:rPr lang="en-US"/>
              <a:pPr>
                <a:defRPr/>
              </a:pPr>
              <a:t>102</a:t>
            </a:fld>
            <a:endParaRPr lang="en-US"/>
          </a:p>
        </p:txBody>
      </p:sp>
      <p:sp>
        <p:nvSpPr>
          <p:cNvPr id="6"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01381" name="Rectangle 2"/>
          <p:cNvSpPr>
            <a:spLocks noGrp="1" noChangeArrowheads="1"/>
          </p:cNvSpPr>
          <p:nvPr>
            <p:ph type="title"/>
          </p:nvPr>
        </p:nvSpPr>
        <p:spPr>
          <a:xfrm>
            <a:off x="1524000" y="1104900"/>
            <a:ext cx="6096000" cy="723900"/>
          </a:xfrm>
        </p:spPr>
        <p:txBody>
          <a:bodyPr/>
          <a:lstStyle/>
          <a:p>
            <a:r>
              <a:rPr lang="en-US" altLang="en-US" smtClean="0"/>
              <a:t>Magnitude Only Reconstruction </a:t>
            </a:r>
          </a:p>
        </p:txBody>
      </p:sp>
      <p:pic>
        <p:nvPicPr>
          <p:cNvPr id="101382" name="Picture 3" descr="csx1117_mag_on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905000"/>
            <a:ext cx="63500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81000" y="4953000"/>
            <a:ext cx="838200" cy="1169551"/>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txBody>
          <a:bodyPr wrap="square" rtlCol="0">
            <a:spAutoFit/>
          </a:bodyPr>
          <a:lstStyle/>
          <a:p>
            <a:pPr algn="l"/>
            <a:r>
              <a:rPr lang="en-US" sz="1400" dirty="0" smtClean="0"/>
              <a:t>Phase of FT set to 0 before inverse.</a:t>
            </a:r>
            <a:endParaRPr lang="en-US" sz="1400" dirty="0"/>
          </a:p>
        </p:txBody>
      </p:sp>
      <p:sp>
        <p:nvSpPr>
          <p:cNvPr id="8" name="Text Box 5"/>
          <p:cNvSpPr txBox="1">
            <a:spLocks noChangeArrowheads="1"/>
          </p:cNvSpPr>
          <p:nvPr/>
        </p:nvSpPr>
        <p:spPr bwMode="auto">
          <a:xfrm>
            <a:off x="7467600" y="5678785"/>
            <a:ext cx="1295400" cy="461665"/>
          </a:xfrm>
          <a:prstGeom prst="rect">
            <a:avLst/>
          </a:prstGeom>
          <a:solidFill>
            <a:srgbClr val="FFFFCC"/>
          </a:solidFill>
          <a:ln>
            <a:noFill/>
          </a:ln>
          <a:effectLst>
            <a:outerShdw blurRad="38100" dist="63500" dir="18900000" algn="ctr" rotWithShape="0">
              <a:schemeClr val="tx1">
                <a:alpha val="50000"/>
              </a:schemeClr>
            </a:outerShdw>
          </a:effectLs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dirty="0" smtClean="0">
                <a:latin typeface="Comic Sans MS" pitchFamily="66" charset="0"/>
              </a:rPr>
              <a:t>Abstract expressionism?</a:t>
            </a:r>
            <a:endParaRPr lang="en-US" altLang="en-US" sz="1200" dirty="0">
              <a:latin typeface="Comic Sans MS" pitchFamily="66"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4 October 2016</a:t>
            </a:r>
            <a:endParaRPr lang="en-US"/>
          </a:p>
        </p:txBody>
      </p:sp>
      <p:sp>
        <p:nvSpPr>
          <p:cNvPr id="5" name="Slide Number Placeholder 3"/>
          <p:cNvSpPr>
            <a:spLocks noGrp="1"/>
          </p:cNvSpPr>
          <p:nvPr>
            <p:ph type="sldNum" sz="quarter" idx="11"/>
          </p:nvPr>
        </p:nvSpPr>
        <p:spPr/>
        <p:txBody>
          <a:bodyPr/>
          <a:lstStyle/>
          <a:p>
            <a:pPr>
              <a:defRPr/>
            </a:pPr>
            <a:fld id="{72CFE768-95D2-4F9F-A771-9CFD0EF4AEE7}" type="slidenum">
              <a:rPr lang="en-US"/>
              <a:pPr>
                <a:defRPr/>
              </a:pPr>
              <a:t>103</a:t>
            </a:fld>
            <a:endParaRPr lang="en-US"/>
          </a:p>
        </p:txBody>
      </p:sp>
      <p:sp>
        <p:nvSpPr>
          <p:cNvPr id="6"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02405" name="Rectangle 2"/>
          <p:cNvSpPr>
            <a:spLocks noGrp="1" noChangeArrowheads="1"/>
          </p:cNvSpPr>
          <p:nvPr>
            <p:ph type="title"/>
          </p:nvPr>
        </p:nvSpPr>
        <p:spPr>
          <a:xfrm>
            <a:off x="685800" y="1181100"/>
            <a:ext cx="7772400" cy="723900"/>
          </a:xfrm>
        </p:spPr>
        <p:txBody>
          <a:bodyPr/>
          <a:lstStyle/>
          <a:p>
            <a:pPr algn="ctr"/>
            <a:r>
              <a:rPr lang="en-US" altLang="en-US" smtClean="0"/>
              <a:t>Phase Only Reconstruction</a:t>
            </a:r>
          </a:p>
        </p:txBody>
      </p:sp>
      <p:pic>
        <p:nvPicPr>
          <p:cNvPr id="102406" name="Picture 3" descr="csx1117_phase_only"/>
          <p:cNvPicPr>
            <a:picLocks noChangeAspect="1" noChangeArrowheads="1"/>
          </p:cNvPicPr>
          <p:nvPr/>
        </p:nvPicPr>
        <p:blipFill>
          <a:blip r:embed="rId2">
            <a:lum contrast="48000"/>
            <a:extLst>
              <a:ext uri="{28A0092B-C50C-407E-A947-70E740481C1C}">
                <a14:useLocalDpi xmlns:a14="http://schemas.microsoft.com/office/drawing/2010/main" val="0"/>
              </a:ext>
            </a:extLst>
          </a:blip>
          <a:srcRect/>
          <a:stretch>
            <a:fillRect/>
          </a:stretch>
        </p:blipFill>
        <p:spPr bwMode="auto">
          <a:xfrm>
            <a:off x="1397000" y="1905000"/>
            <a:ext cx="63500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81000" y="4953000"/>
            <a:ext cx="838200" cy="1169551"/>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txBody>
          <a:bodyPr wrap="square" rtlCol="0">
            <a:spAutoFit/>
          </a:bodyPr>
          <a:lstStyle/>
          <a:p>
            <a:pPr algn="l"/>
            <a:r>
              <a:rPr lang="en-US" sz="1400" dirty="0" err="1" smtClean="0"/>
              <a:t>M’tude</a:t>
            </a:r>
            <a:r>
              <a:rPr lang="en-US" sz="1400" dirty="0" smtClean="0"/>
              <a:t> of FT  set to 1 before inverse.</a:t>
            </a:r>
            <a:endParaRPr lang="en-US" sz="1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4 October 2016</a:t>
            </a:r>
            <a:endParaRPr lang="en-US"/>
          </a:p>
        </p:txBody>
      </p:sp>
      <p:sp>
        <p:nvSpPr>
          <p:cNvPr id="3" name="Slide Number Placeholder 2"/>
          <p:cNvSpPr>
            <a:spLocks noGrp="1"/>
          </p:cNvSpPr>
          <p:nvPr>
            <p:ph type="sldNum" sz="quarter" idx="11"/>
          </p:nvPr>
        </p:nvSpPr>
        <p:spPr/>
        <p:txBody>
          <a:bodyPr/>
          <a:lstStyle/>
          <a:p>
            <a:pPr>
              <a:defRPr/>
            </a:pPr>
            <a:fld id="{272FC96C-DE8F-48C3-9BE3-F8D472AD4CD8}" type="slidenum">
              <a:rPr lang="en-US" smtClean="0"/>
              <a:pPr>
                <a:defRPr/>
              </a:pPr>
              <a:t>104</a:t>
            </a:fld>
            <a:endParaRPr lang="en-US"/>
          </a:p>
        </p:txBody>
      </p:sp>
      <p:sp>
        <p:nvSpPr>
          <p:cNvPr id="4" name="Footer Placeholder 3"/>
          <p:cNvSpPr>
            <a:spLocks noGrp="1"/>
          </p:cNvSpPr>
          <p:nvPr>
            <p:ph type="ftr" sz="quarter" idx="12"/>
          </p:nvPr>
        </p:nvSpPr>
        <p:spPr/>
        <p:txBody>
          <a:bodyPr/>
          <a:lstStyle/>
          <a:p>
            <a:pPr>
              <a:defRPr/>
            </a:pPr>
            <a:r>
              <a:rPr lang="en-US" smtClean="0"/>
              <a:t>1999-2016 by Richard Alan Peters II</a:t>
            </a:r>
            <a:endParaRPr lang="en-US"/>
          </a:p>
        </p:txBody>
      </p:sp>
      <p:sp>
        <p:nvSpPr>
          <p:cNvPr id="8" name="Text Box 4"/>
          <p:cNvSpPr txBox="1">
            <a:spLocks noChangeArrowheads="1"/>
          </p:cNvSpPr>
          <p:nvPr/>
        </p:nvSpPr>
        <p:spPr bwMode="auto">
          <a:xfrm>
            <a:off x="381000" y="990600"/>
            <a:ext cx="838200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3200" dirty="0" smtClean="0">
                <a:latin typeface="+mj-lt"/>
              </a:rPr>
              <a:t>Proof of claim made on slide 25:</a:t>
            </a:r>
            <a:endParaRPr lang="en-US" altLang="en-US" sz="3200" dirty="0">
              <a:latin typeface="+mj-lt"/>
            </a:endParaRPr>
          </a:p>
        </p:txBody>
      </p:sp>
      <p:sp>
        <p:nvSpPr>
          <p:cNvPr id="9" name="Text Box 4"/>
          <p:cNvSpPr txBox="1">
            <a:spLocks noChangeArrowheads="1"/>
          </p:cNvSpPr>
          <p:nvPr/>
        </p:nvSpPr>
        <p:spPr bwMode="auto">
          <a:xfrm>
            <a:off x="381000" y="2726303"/>
            <a:ext cx="22098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Calibri" panose="020F0502020204030204" pitchFamily="34" charset="0"/>
              </a:rPr>
              <a:t>Let </a:t>
            </a:r>
            <a:r>
              <a:rPr lang="en-US" altLang="en-US" dirty="0" smtClean="0">
                <a:latin typeface="+mj-lt"/>
                <a:sym typeface="Symbol" panose="05050102010706020507" pitchFamily="18" charset="2"/>
              </a:rPr>
              <a:t> = -t </a:t>
            </a:r>
            <a:r>
              <a:rPr lang="en-US" altLang="en-US" dirty="0" smtClean="0">
                <a:latin typeface="Calibri" panose="020F0502020204030204" pitchFamily="34" charset="0"/>
                <a:sym typeface="Symbol" panose="05050102010706020507" pitchFamily="18" charset="2"/>
              </a:rPr>
              <a:t>then</a:t>
            </a:r>
            <a:endParaRPr lang="en-US" altLang="en-US" dirty="0">
              <a:latin typeface="+mj-lt"/>
            </a:endParaRPr>
          </a:p>
        </p:txBody>
      </p:sp>
      <p:graphicFrame>
        <p:nvGraphicFramePr>
          <p:cNvPr id="10" name="Object 1"/>
          <p:cNvGraphicFramePr>
            <a:graphicFrameLocks noChangeAspect="1"/>
          </p:cNvGraphicFramePr>
          <p:nvPr>
            <p:extLst>
              <p:ext uri="{D42A27DB-BD31-4B8C-83A1-F6EECF244321}">
                <p14:modId xmlns:p14="http://schemas.microsoft.com/office/powerpoint/2010/main" val="91167649"/>
              </p:ext>
            </p:extLst>
          </p:nvPr>
        </p:nvGraphicFramePr>
        <p:xfrm>
          <a:off x="2870200" y="3314727"/>
          <a:ext cx="3403600" cy="508000"/>
        </p:xfrm>
        <a:graphic>
          <a:graphicData uri="http://schemas.openxmlformats.org/presentationml/2006/ole">
            <mc:AlternateContent xmlns:mc="http://schemas.openxmlformats.org/markup-compatibility/2006">
              <mc:Choice xmlns:v="urn:schemas-microsoft-com:vml" Requires="v">
                <p:oleObj spid="_x0000_s118886" name="Equation" r:id="rId3" imgW="1701720" imgH="253800" progId="Equation.DSMT4">
                  <p:embed/>
                </p:oleObj>
              </mc:Choice>
              <mc:Fallback>
                <p:oleObj name="Equation" r:id="rId3" imgW="1701720" imgH="253800" progId="Equation.DSMT4">
                  <p:embed/>
                  <p:pic>
                    <p:nvPicPr>
                      <p:cNvPr id="0" name=""/>
                      <p:cNvPicPr>
                        <a:picLocks noChangeAspect="1" noChangeArrowheads="1"/>
                      </p:cNvPicPr>
                      <p:nvPr/>
                    </p:nvPicPr>
                    <p:blipFill>
                      <a:blip r:embed="rId4"/>
                      <a:srcRect/>
                      <a:stretch>
                        <a:fillRect/>
                      </a:stretch>
                    </p:blipFill>
                    <p:spPr bwMode="auto">
                      <a:xfrm>
                        <a:off x="2870200" y="3314727"/>
                        <a:ext cx="3403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Group 14"/>
          <p:cNvGrpSpPr/>
          <p:nvPr/>
        </p:nvGrpSpPr>
        <p:grpSpPr>
          <a:xfrm>
            <a:off x="1944828" y="1706599"/>
            <a:ext cx="5254345" cy="888480"/>
            <a:chOff x="689255" y="1389322"/>
            <a:chExt cx="5254345" cy="888480"/>
          </a:xfrm>
        </p:grpSpPr>
        <p:graphicFrame>
          <p:nvGraphicFramePr>
            <p:cNvPr id="7" name="Object 1"/>
            <p:cNvGraphicFramePr>
              <a:graphicFrameLocks noChangeAspect="1"/>
            </p:cNvGraphicFramePr>
            <p:nvPr>
              <p:extLst>
                <p:ext uri="{D42A27DB-BD31-4B8C-83A1-F6EECF244321}">
                  <p14:modId xmlns:p14="http://schemas.microsoft.com/office/powerpoint/2010/main" val="2791657289"/>
                </p:ext>
              </p:extLst>
            </p:nvPr>
          </p:nvGraphicFramePr>
          <p:xfrm>
            <a:off x="689255" y="1389322"/>
            <a:ext cx="2869920" cy="888480"/>
          </p:xfrm>
          <a:graphic>
            <a:graphicData uri="http://schemas.openxmlformats.org/presentationml/2006/ole">
              <mc:AlternateContent xmlns:mc="http://schemas.openxmlformats.org/markup-compatibility/2006">
                <mc:Choice xmlns:v="urn:schemas-microsoft-com:vml" Requires="v">
                  <p:oleObj spid="_x0000_s118887" name="Equation" r:id="rId5" imgW="1434960" imgH="444240" progId="Equation.DSMT4">
                    <p:embed/>
                  </p:oleObj>
                </mc:Choice>
                <mc:Fallback>
                  <p:oleObj name="Equation" r:id="rId5" imgW="1434960" imgH="444240" progId="Equation.DSMT4">
                    <p:embed/>
                    <p:pic>
                      <p:nvPicPr>
                        <p:cNvPr id="0" name=""/>
                        <p:cNvPicPr>
                          <a:picLocks noChangeAspect="1" noChangeArrowheads="1"/>
                        </p:cNvPicPr>
                        <p:nvPr/>
                      </p:nvPicPr>
                      <p:blipFill>
                        <a:blip r:embed="rId6"/>
                        <a:srcRect/>
                        <a:stretch>
                          <a:fillRect/>
                        </a:stretch>
                      </p:blipFill>
                      <p:spPr bwMode="auto">
                        <a:xfrm>
                          <a:off x="689255" y="1389322"/>
                          <a:ext cx="2869920" cy="88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
            <p:cNvGraphicFramePr>
              <a:graphicFrameLocks noChangeAspect="1"/>
            </p:cNvGraphicFramePr>
            <p:nvPr>
              <p:extLst>
                <p:ext uri="{D42A27DB-BD31-4B8C-83A1-F6EECF244321}">
                  <p14:modId xmlns:p14="http://schemas.microsoft.com/office/powerpoint/2010/main" val="516693618"/>
                </p:ext>
              </p:extLst>
            </p:nvPr>
          </p:nvGraphicFramePr>
          <p:xfrm>
            <a:off x="4572000" y="1443874"/>
            <a:ext cx="1371600" cy="786960"/>
          </p:xfrm>
          <a:graphic>
            <a:graphicData uri="http://schemas.openxmlformats.org/presentationml/2006/ole">
              <mc:AlternateContent xmlns:mc="http://schemas.openxmlformats.org/markup-compatibility/2006">
                <mc:Choice xmlns:v="urn:schemas-microsoft-com:vml" Requires="v">
                  <p:oleObj spid="_x0000_s118888" name="Equation" r:id="rId7" imgW="685800" imgH="393480" progId="Equation.DSMT4">
                    <p:embed/>
                  </p:oleObj>
                </mc:Choice>
                <mc:Fallback>
                  <p:oleObj name="Equation" r:id="rId7" imgW="685800" imgH="393480" progId="Equation.DSMT4">
                    <p:embed/>
                    <p:pic>
                      <p:nvPicPr>
                        <p:cNvPr id="0" name=""/>
                        <p:cNvPicPr>
                          <a:picLocks noChangeAspect="1" noChangeArrowheads="1"/>
                        </p:cNvPicPr>
                        <p:nvPr/>
                      </p:nvPicPr>
                      <p:blipFill>
                        <a:blip r:embed="rId8"/>
                        <a:srcRect/>
                        <a:stretch>
                          <a:fillRect/>
                        </a:stretch>
                      </p:blipFill>
                      <p:spPr bwMode="auto">
                        <a:xfrm>
                          <a:off x="4572000" y="1443874"/>
                          <a:ext cx="1371600" cy="78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4"/>
            <p:cNvSpPr txBox="1">
              <a:spLocks noChangeArrowheads="1"/>
            </p:cNvSpPr>
            <p:nvPr/>
          </p:nvSpPr>
          <p:spPr bwMode="auto">
            <a:xfrm>
              <a:off x="3581400" y="1590675"/>
              <a:ext cx="993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Calibri" panose="020F0502020204030204" pitchFamily="34" charset="0"/>
                </a:rPr>
                <a:t>where</a:t>
              </a:r>
              <a:endParaRPr lang="en-US" altLang="en-US" dirty="0">
                <a:latin typeface="Calibri" panose="020F0502020204030204" pitchFamily="34" charset="0"/>
              </a:endParaRPr>
            </a:p>
          </p:txBody>
        </p:sp>
      </p:grpSp>
      <p:sp>
        <p:nvSpPr>
          <p:cNvPr id="13" name="Text Box 4"/>
          <p:cNvSpPr txBox="1">
            <a:spLocks noChangeArrowheads="1"/>
          </p:cNvSpPr>
          <p:nvPr/>
        </p:nvSpPr>
        <p:spPr bwMode="auto">
          <a:xfrm>
            <a:off x="304800" y="3953951"/>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Calibri" panose="020F0502020204030204" pitchFamily="34" charset="0"/>
              </a:rPr>
              <a:t>Expand </a:t>
            </a:r>
            <a:r>
              <a:rPr lang="en-US" altLang="en-US" dirty="0" smtClean="0">
                <a:latin typeface="+mj-lt"/>
              </a:rPr>
              <a:t>sin(</a:t>
            </a:r>
            <a:r>
              <a:rPr lang="en-US" altLang="en-US" i="1" dirty="0" smtClean="0">
                <a:latin typeface="+mj-lt"/>
              </a:rPr>
              <a:t>·</a:t>
            </a:r>
            <a:r>
              <a:rPr lang="en-US" altLang="en-US" dirty="0" smtClean="0">
                <a:latin typeface="+mj-lt"/>
              </a:rPr>
              <a:t>)</a:t>
            </a:r>
            <a:r>
              <a:rPr lang="en-US" altLang="en-US" dirty="0" smtClean="0">
                <a:latin typeface="Calibri" panose="020F0502020204030204" pitchFamily="34" charset="0"/>
              </a:rPr>
              <a:t> as a Maclaurin series:</a:t>
            </a:r>
            <a:endParaRPr lang="en-US" altLang="en-US" dirty="0">
              <a:latin typeface="Calibri" panose="020F0502020204030204" pitchFamily="34" charset="0"/>
            </a:endParaRPr>
          </a:p>
        </p:txBody>
      </p:sp>
      <p:graphicFrame>
        <p:nvGraphicFramePr>
          <p:cNvPr id="16" name="Object 1"/>
          <p:cNvGraphicFramePr>
            <a:graphicFrameLocks noChangeAspect="1"/>
          </p:cNvGraphicFramePr>
          <p:nvPr>
            <p:extLst>
              <p:ext uri="{D42A27DB-BD31-4B8C-83A1-F6EECF244321}">
                <p14:modId xmlns:p14="http://schemas.microsoft.com/office/powerpoint/2010/main" val="3092818642"/>
              </p:ext>
            </p:extLst>
          </p:nvPr>
        </p:nvGraphicFramePr>
        <p:xfrm>
          <a:off x="2667000" y="4554538"/>
          <a:ext cx="3810000" cy="1016000"/>
        </p:xfrm>
        <a:graphic>
          <a:graphicData uri="http://schemas.openxmlformats.org/presentationml/2006/ole">
            <mc:AlternateContent xmlns:mc="http://schemas.openxmlformats.org/markup-compatibility/2006">
              <mc:Choice xmlns:v="urn:schemas-microsoft-com:vml" Requires="v">
                <p:oleObj spid="_x0000_s118889" name="Equation" r:id="rId9" imgW="1904760" imgH="507960" progId="Equation.DSMT4">
                  <p:embed/>
                </p:oleObj>
              </mc:Choice>
              <mc:Fallback>
                <p:oleObj name="Equation" r:id="rId9" imgW="1904760" imgH="507960" progId="Equation.DSMT4">
                  <p:embed/>
                  <p:pic>
                    <p:nvPicPr>
                      <p:cNvPr id="0" name=""/>
                      <p:cNvPicPr>
                        <a:picLocks noChangeAspect="1" noChangeArrowheads="1"/>
                      </p:cNvPicPr>
                      <p:nvPr/>
                    </p:nvPicPr>
                    <p:blipFill>
                      <a:blip r:embed="rId10"/>
                      <a:srcRect/>
                      <a:stretch>
                        <a:fillRect/>
                      </a:stretch>
                    </p:blipFill>
                    <p:spPr bwMode="auto">
                      <a:xfrm>
                        <a:off x="2667000" y="4554538"/>
                        <a:ext cx="381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4"/>
          <p:cNvSpPr txBox="1">
            <a:spLocks noChangeArrowheads="1"/>
          </p:cNvSpPr>
          <p:nvPr/>
        </p:nvSpPr>
        <p:spPr bwMode="auto">
          <a:xfrm>
            <a:off x="304800" y="57150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Calibri" panose="020F0502020204030204" pitchFamily="34" charset="0"/>
              </a:rPr>
              <a:t>and substitute it back into the first equation,</a:t>
            </a:r>
            <a:endParaRPr lang="en-US" altLang="en-US" dirty="0">
              <a:latin typeface="Calibri" panose="020F0502020204030204" pitchFamily="34" charset="0"/>
            </a:endParaRPr>
          </a:p>
        </p:txBody>
      </p:sp>
    </p:spTree>
    <p:extLst>
      <p:ext uri="{BB962C8B-B14F-4D97-AF65-F5344CB8AC3E}">
        <p14:creationId xmlns:p14="http://schemas.microsoft.com/office/powerpoint/2010/main" val="2996799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4 October 2016</a:t>
            </a:r>
            <a:endParaRPr lang="en-US"/>
          </a:p>
        </p:txBody>
      </p:sp>
      <p:sp>
        <p:nvSpPr>
          <p:cNvPr id="3" name="Slide Number Placeholder 2"/>
          <p:cNvSpPr>
            <a:spLocks noGrp="1"/>
          </p:cNvSpPr>
          <p:nvPr>
            <p:ph type="sldNum" sz="quarter" idx="11"/>
          </p:nvPr>
        </p:nvSpPr>
        <p:spPr/>
        <p:txBody>
          <a:bodyPr/>
          <a:lstStyle/>
          <a:p>
            <a:pPr>
              <a:defRPr/>
            </a:pPr>
            <a:fld id="{272FC96C-DE8F-48C3-9BE3-F8D472AD4CD8}" type="slidenum">
              <a:rPr lang="en-US" smtClean="0"/>
              <a:pPr>
                <a:defRPr/>
              </a:pPr>
              <a:t>105</a:t>
            </a:fld>
            <a:endParaRPr lang="en-US"/>
          </a:p>
        </p:txBody>
      </p:sp>
      <p:sp>
        <p:nvSpPr>
          <p:cNvPr id="4" name="Footer Placeholder 3"/>
          <p:cNvSpPr>
            <a:spLocks noGrp="1"/>
          </p:cNvSpPr>
          <p:nvPr>
            <p:ph type="ftr" sz="quarter" idx="12"/>
          </p:nvPr>
        </p:nvSpPr>
        <p:spPr/>
        <p:txBody>
          <a:bodyPr/>
          <a:lstStyle/>
          <a:p>
            <a:pPr>
              <a:defRPr/>
            </a:pPr>
            <a:r>
              <a:rPr lang="en-US" smtClean="0"/>
              <a:t>1999-2016 by Richard Alan Peters II</a:t>
            </a:r>
            <a:endParaRPr lang="en-US"/>
          </a:p>
        </p:txBody>
      </p:sp>
      <p:graphicFrame>
        <p:nvGraphicFramePr>
          <p:cNvPr id="11" name="Object 1"/>
          <p:cNvGraphicFramePr>
            <a:graphicFrameLocks noChangeAspect="1"/>
          </p:cNvGraphicFramePr>
          <p:nvPr>
            <p:extLst>
              <p:ext uri="{D42A27DB-BD31-4B8C-83A1-F6EECF244321}">
                <p14:modId xmlns:p14="http://schemas.microsoft.com/office/powerpoint/2010/main" val="358872143"/>
              </p:ext>
            </p:extLst>
          </p:nvPr>
        </p:nvGraphicFramePr>
        <p:xfrm>
          <a:off x="1343025" y="1524000"/>
          <a:ext cx="6457950" cy="4705350"/>
        </p:xfrm>
        <a:graphic>
          <a:graphicData uri="http://schemas.openxmlformats.org/presentationml/2006/ole">
            <mc:AlternateContent xmlns:mc="http://schemas.openxmlformats.org/markup-compatibility/2006">
              <mc:Choice xmlns:v="urn:schemas-microsoft-com:vml" Requires="v">
                <p:oleObj spid="_x0000_s119835" name="Equation" r:id="rId3" imgW="4305240" imgH="3136680" progId="Equation.DSMT4">
                  <p:embed/>
                </p:oleObj>
              </mc:Choice>
              <mc:Fallback>
                <p:oleObj name="Equation" r:id="rId3" imgW="4305240" imgH="3136680" progId="Equation.DSMT4">
                  <p:embed/>
                  <p:pic>
                    <p:nvPicPr>
                      <p:cNvPr id="0" name=""/>
                      <p:cNvPicPr>
                        <a:picLocks noChangeAspect="1" noChangeArrowheads="1"/>
                      </p:cNvPicPr>
                      <p:nvPr/>
                    </p:nvPicPr>
                    <p:blipFill>
                      <a:blip r:embed="rId4"/>
                      <a:srcRect/>
                      <a:stretch>
                        <a:fillRect/>
                      </a:stretch>
                    </p:blipFill>
                    <p:spPr bwMode="auto">
                      <a:xfrm>
                        <a:off x="1343025" y="1524000"/>
                        <a:ext cx="645795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4"/>
          <p:cNvSpPr txBox="1">
            <a:spLocks noChangeArrowheads="1"/>
          </p:cNvSpPr>
          <p:nvPr/>
        </p:nvSpPr>
        <p:spPr bwMode="auto">
          <a:xfrm>
            <a:off x="381000" y="990600"/>
            <a:ext cx="838200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3200" dirty="0" smtClean="0">
                <a:latin typeface="+mj-lt"/>
              </a:rPr>
              <a:t>Proof of claim made on slide 25 (cont’d.):</a:t>
            </a:r>
            <a:endParaRPr lang="en-US" altLang="en-US" sz="3200" dirty="0">
              <a:latin typeface="+mj-lt"/>
            </a:endParaRPr>
          </a:p>
        </p:txBody>
      </p:sp>
      <p:sp>
        <p:nvSpPr>
          <p:cNvPr id="14" name="TextBox 13">
            <a:hlinkClick r:id="rId5" action="ppaction://hlinksldjump"/>
          </p:cNvPr>
          <p:cNvSpPr txBox="1"/>
          <p:nvPr/>
        </p:nvSpPr>
        <p:spPr>
          <a:xfrm>
            <a:off x="7620000" y="6372225"/>
            <a:ext cx="609600" cy="338554"/>
          </a:xfrm>
          <a:prstGeom prst="rect">
            <a:avLst/>
          </a:prstGeom>
          <a:solidFill>
            <a:srgbClr val="F4F4FF"/>
          </a:solidFill>
          <a:ln>
            <a:solidFill>
              <a:schemeClr val="tx1"/>
            </a:solidFill>
          </a:ln>
        </p:spPr>
        <p:txBody>
          <a:bodyPr wrap="square" rtlCol="0">
            <a:spAutoFit/>
          </a:bodyPr>
          <a:lstStyle/>
          <a:p>
            <a:pPr algn="l"/>
            <a:r>
              <a:rPr lang="en-US" sz="1600" dirty="0" smtClean="0">
                <a:latin typeface="+mj-lt"/>
              </a:rPr>
              <a:t>p. </a:t>
            </a:r>
            <a:r>
              <a:rPr lang="en-US" sz="1600" dirty="0" smtClean="0">
                <a:latin typeface="+mj-lt"/>
                <a:hlinkClick r:id="rId5" action="ppaction://hlinksldjump"/>
              </a:rPr>
              <a:t>25</a:t>
            </a:r>
            <a:endParaRPr lang="en-US" sz="1600" dirty="0">
              <a:latin typeface="+mj-lt"/>
            </a:endParaRPr>
          </a:p>
        </p:txBody>
      </p:sp>
    </p:spTree>
    <p:extLst>
      <p:ext uri="{BB962C8B-B14F-4D97-AF65-F5344CB8AC3E}">
        <p14:creationId xmlns:p14="http://schemas.microsoft.com/office/powerpoint/2010/main" val="2299567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8366" r="6561" b="4762"/>
          <a:stretch/>
        </p:blipFill>
        <p:spPr>
          <a:xfrm>
            <a:off x="3863974" y="2743200"/>
            <a:ext cx="4899026" cy="3428593"/>
          </a:xfrm>
          <a:prstGeom prst="rect">
            <a:avLst/>
          </a:prstGeom>
        </p:spPr>
      </p:pic>
      <p:sp>
        <p:nvSpPr>
          <p:cNvPr id="11" name="Date Placeholder 2"/>
          <p:cNvSpPr>
            <a:spLocks noGrp="1"/>
          </p:cNvSpPr>
          <p:nvPr>
            <p:ph type="dt" sz="quarter" idx="10"/>
          </p:nvPr>
        </p:nvSpPr>
        <p:spPr/>
        <p:txBody>
          <a:bodyPr/>
          <a:lstStyle/>
          <a:p>
            <a:pPr>
              <a:defRPr/>
            </a:pPr>
            <a:r>
              <a:rPr lang="en-US" smtClean="0"/>
              <a:t>4 October 2016</a:t>
            </a:r>
            <a:endParaRPr lang="en-US" dirty="0"/>
          </a:p>
        </p:txBody>
      </p:sp>
      <p:sp>
        <p:nvSpPr>
          <p:cNvPr id="12" name="Slide Number Placeholder 3"/>
          <p:cNvSpPr>
            <a:spLocks noGrp="1"/>
          </p:cNvSpPr>
          <p:nvPr>
            <p:ph type="sldNum" sz="quarter" idx="11"/>
          </p:nvPr>
        </p:nvSpPr>
        <p:spPr/>
        <p:txBody>
          <a:bodyPr/>
          <a:lstStyle/>
          <a:p>
            <a:pPr>
              <a:defRPr/>
            </a:pPr>
            <a:fld id="{92FC5B87-9010-479C-9958-F7C0FB76BE98}" type="slidenum">
              <a:rPr lang="en-US"/>
              <a:pPr>
                <a:defRPr/>
              </a:pPr>
              <a:t>11</a:t>
            </a:fld>
            <a:endParaRPr lang="en-US" dirty="0"/>
          </a:p>
        </p:txBody>
      </p:sp>
      <p:sp>
        <p:nvSpPr>
          <p:cNvPr id="13"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3317" name="Rectangle 2"/>
          <p:cNvSpPr>
            <a:spLocks noGrp="1" noChangeArrowheads="1"/>
          </p:cNvSpPr>
          <p:nvPr>
            <p:ph type="title"/>
          </p:nvPr>
        </p:nvSpPr>
        <p:spPr>
          <a:xfrm>
            <a:off x="457200" y="1020763"/>
            <a:ext cx="8153400" cy="579437"/>
          </a:xfrm>
        </p:spPr>
        <p:txBody>
          <a:bodyPr>
            <a:spAutoFit/>
          </a:bodyPr>
          <a:lstStyle/>
          <a:p>
            <a:r>
              <a:rPr lang="en-US" altLang="en-US" sz="3200" smtClean="0"/>
              <a:t>Frequency-Domain Representation </a:t>
            </a:r>
          </a:p>
        </p:txBody>
      </p:sp>
      <p:sp>
        <p:nvSpPr>
          <p:cNvPr id="13319" name="Rectangle 7"/>
          <p:cNvSpPr>
            <a:spLocks noChangeAspect="1" noChangeArrowheads="1"/>
          </p:cNvSpPr>
          <p:nvPr/>
        </p:nvSpPr>
        <p:spPr bwMode="auto">
          <a:xfrm>
            <a:off x="457200" y="2902194"/>
            <a:ext cx="3364992" cy="755406"/>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13320" name="Object 8"/>
          <p:cNvGraphicFramePr>
            <a:graphicFrameLocks noChangeAspect="1"/>
          </p:cNvGraphicFramePr>
          <p:nvPr>
            <p:extLst>
              <p:ext uri="{D42A27DB-BD31-4B8C-83A1-F6EECF244321}">
                <p14:modId xmlns:p14="http://schemas.microsoft.com/office/powerpoint/2010/main" val="2392222536"/>
              </p:ext>
            </p:extLst>
          </p:nvPr>
        </p:nvGraphicFramePr>
        <p:xfrm>
          <a:off x="520700" y="2968625"/>
          <a:ext cx="3241675" cy="625475"/>
        </p:xfrm>
        <a:graphic>
          <a:graphicData uri="http://schemas.openxmlformats.org/presentationml/2006/ole">
            <mc:AlternateContent xmlns:mc="http://schemas.openxmlformats.org/markup-compatibility/2006">
              <mc:Choice xmlns:v="urn:schemas-microsoft-com:vml" Requires="v">
                <p:oleObj spid="_x0000_s13409" name="Equation" r:id="rId4" imgW="2234880" imgH="431640" progId="Equation.DSMT4">
                  <p:embed/>
                </p:oleObj>
              </mc:Choice>
              <mc:Fallback>
                <p:oleObj name="Equation" r:id="rId4" imgW="2234880" imgH="431640" progId="Equation.DSMT4">
                  <p:embed/>
                  <p:pic>
                    <p:nvPicPr>
                      <p:cNvPr id="0" name="Object 8"/>
                      <p:cNvPicPr>
                        <a:picLocks noChangeAspect="1" noChangeArrowheads="1"/>
                      </p:cNvPicPr>
                      <p:nvPr/>
                    </p:nvPicPr>
                    <p:blipFill>
                      <a:blip r:embed="rId5"/>
                      <a:srcRect/>
                      <a:stretch>
                        <a:fillRect/>
                      </a:stretch>
                    </p:blipFill>
                    <p:spPr bwMode="auto">
                      <a:xfrm>
                        <a:off x="520700" y="2968625"/>
                        <a:ext cx="324167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13321" name="Text Box 9"/>
          <p:cNvSpPr txBox="1">
            <a:spLocks noChangeArrowheads="1"/>
          </p:cNvSpPr>
          <p:nvPr/>
        </p:nvSpPr>
        <p:spPr bwMode="auto">
          <a:xfrm>
            <a:off x="441325" y="4154488"/>
            <a:ext cx="1841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endParaRPr lang="en-US" altLang="en-US"/>
          </a:p>
        </p:txBody>
      </p:sp>
      <p:sp>
        <p:nvSpPr>
          <p:cNvPr id="13322" name="Text Box 10"/>
          <p:cNvSpPr txBox="1">
            <a:spLocks noChangeArrowheads="1"/>
          </p:cNvSpPr>
          <p:nvPr/>
        </p:nvSpPr>
        <p:spPr bwMode="auto">
          <a:xfrm>
            <a:off x="457200" y="389255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sinusoids are called “basis functions”.</a:t>
            </a:r>
          </a:p>
        </p:txBody>
      </p:sp>
      <p:sp>
        <p:nvSpPr>
          <p:cNvPr id="13323" name="Text Box 11"/>
          <p:cNvSpPr txBox="1">
            <a:spLocks noChangeArrowheads="1"/>
          </p:cNvSpPr>
          <p:nvPr/>
        </p:nvSpPr>
        <p:spPr bwMode="auto">
          <a:xfrm>
            <a:off x="457200" y="1905000"/>
            <a:ext cx="8153400" cy="466725"/>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Any periodic signal can be described by a sum of sinusoids.  </a:t>
            </a:r>
          </a:p>
        </p:txBody>
      </p:sp>
      <p:sp>
        <p:nvSpPr>
          <p:cNvPr id="13324" name="Text Box 17"/>
          <p:cNvSpPr txBox="1">
            <a:spLocks noChangeArrowheads="1"/>
          </p:cNvSpPr>
          <p:nvPr/>
        </p:nvSpPr>
        <p:spPr bwMode="auto">
          <a:xfrm>
            <a:off x="457200" y="506730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multipliers are called “Fourier coefficients”.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8366" r="6561" b="4762"/>
          <a:stretch/>
        </p:blipFill>
        <p:spPr>
          <a:xfrm>
            <a:off x="3863974" y="2743200"/>
            <a:ext cx="4899026" cy="3428593"/>
          </a:xfrm>
          <a:prstGeom prst="rect">
            <a:avLst/>
          </a:prstGeom>
        </p:spPr>
      </p:pic>
      <p:sp>
        <p:nvSpPr>
          <p:cNvPr id="11" name="Date Placeholder 2"/>
          <p:cNvSpPr>
            <a:spLocks noGrp="1"/>
          </p:cNvSpPr>
          <p:nvPr>
            <p:ph type="dt" sz="quarter" idx="10"/>
          </p:nvPr>
        </p:nvSpPr>
        <p:spPr/>
        <p:txBody>
          <a:bodyPr/>
          <a:lstStyle/>
          <a:p>
            <a:pPr>
              <a:defRPr/>
            </a:pPr>
            <a:r>
              <a:rPr lang="en-US" smtClean="0"/>
              <a:t>4 October 2016</a:t>
            </a:r>
            <a:endParaRPr lang="en-US" dirty="0"/>
          </a:p>
        </p:txBody>
      </p:sp>
      <p:sp>
        <p:nvSpPr>
          <p:cNvPr id="12" name="Slide Number Placeholder 3"/>
          <p:cNvSpPr>
            <a:spLocks noGrp="1"/>
          </p:cNvSpPr>
          <p:nvPr>
            <p:ph type="sldNum" sz="quarter" idx="11"/>
          </p:nvPr>
        </p:nvSpPr>
        <p:spPr/>
        <p:txBody>
          <a:bodyPr/>
          <a:lstStyle/>
          <a:p>
            <a:pPr>
              <a:defRPr/>
            </a:pPr>
            <a:fld id="{92FC5B87-9010-479C-9958-F7C0FB76BE98}" type="slidenum">
              <a:rPr lang="en-US"/>
              <a:pPr>
                <a:defRPr/>
              </a:pPr>
              <a:t>12</a:t>
            </a:fld>
            <a:endParaRPr lang="en-US" dirty="0"/>
          </a:p>
        </p:txBody>
      </p:sp>
      <p:sp>
        <p:nvSpPr>
          <p:cNvPr id="13"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3317" name="Rectangle 2"/>
          <p:cNvSpPr>
            <a:spLocks noGrp="1" noChangeArrowheads="1"/>
          </p:cNvSpPr>
          <p:nvPr>
            <p:ph type="title"/>
          </p:nvPr>
        </p:nvSpPr>
        <p:spPr>
          <a:xfrm>
            <a:off x="457200" y="1020763"/>
            <a:ext cx="8153400" cy="579437"/>
          </a:xfrm>
        </p:spPr>
        <p:txBody>
          <a:bodyPr>
            <a:spAutoFit/>
          </a:bodyPr>
          <a:lstStyle/>
          <a:p>
            <a:r>
              <a:rPr lang="en-US" altLang="en-US" sz="3200" smtClean="0"/>
              <a:t>Frequency-Domain Representation </a:t>
            </a:r>
          </a:p>
        </p:txBody>
      </p:sp>
      <p:sp>
        <p:nvSpPr>
          <p:cNvPr id="13319" name="Rectangle 7"/>
          <p:cNvSpPr>
            <a:spLocks noChangeAspect="1" noChangeArrowheads="1"/>
          </p:cNvSpPr>
          <p:nvPr/>
        </p:nvSpPr>
        <p:spPr bwMode="auto">
          <a:xfrm>
            <a:off x="457200" y="2902194"/>
            <a:ext cx="3364992" cy="755406"/>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13320" name="Object 8"/>
          <p:cNvGraphicFramePr>
            <a:graphicFrameLocks noChangeAspect="1"/>
          </p:cNvGraphicFramePr>
          <p:nvPr>
            <p:extLst>
              <p:ext uri="{D42A27DB-BD31-4B8C-83A1-F6EECF244321}">
                <p14:modId xmlns:p14="http://schemas.microsoft.com/office/powerpoint/2010/main" val="341244869"/>
              </p:ext>
            </p:extLst>
          </p:nvPr>
        </p:nvGraphicFramePr>
        <p:xfrm>
          <a:off x="520700" y="2968625"/>
          <a:ext cx="3241675" cy="625475"/>
        </p:xfrm>
        <a:graphic>
          <a:graphicData uri="http://schemas.openxmlformats.org/presentationml/2006/ole">
            <mc:AlternateContent xmlns:mc="http://schemas.openxmlformats.org/markup-compatibility/2006">
              <mc:Choice xmlns:v="urn:schemas-microsoft-com:vml" Requires="v">
                <p:oleObj spid="_x0000_s109644" name="Equation" r:id="rId4" imgW="2234880" imgH="431640" progId="Equation.DSMT4">
                  <p:embed/>
                </p:oleObj>
              </mc:Choice>
              <mc:Fallback>
                <p:oleObj name="Equation" r:id="rId4" imgW="2234880" imgH="431640" progId="Equation.DSMT4">
                  <p:embed/>
                  <p:pic>
                    <p:nvPicPr>
                      <p:cNvPr id="0" name=""/>
                      <p:cNvPicPr>
                        <a:picLocks noChangeAspect="1" noChangeArrowheads="1"/>
                      </p:cNvPicPr>
                      <p:nvPr/>
                    </p:nvPicPr>
                    <p:blipFill>
                      <a:blip r:embed="rId5"/>
                      <a:srcRect/>
                      <a:stretch>
                        <a:fillRect/>
                      </a:stretch>
                    </p:blipFill>
                    <p:spPr bwMode="auto">
                      <a:xfrm>
                        <a:off x="520700" y="2968625"/>
                        <a:ext cx="324167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13321" name="Text Box 9"/>
          <p:cNvSpPr txBox="1">
            <a:spLocks noChangeArrowheads="1"/>
          </p:cNvSpPr>
          <p:nvPr/>
        </p:nvSpPr>
        <p:spPr bwMode="auto">
          <a:xfrm>
            <a:off x="441325" y="4154488"/>
            <a:ext cx="1841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endParaRPr lang="en-US" altLang="en-US"/>
          </a:p>
        </p:txBody>
      </p:sp>
      <p:sp>
        <p:nvSpPr>
          <p:cNvPr id="13322" name="Text Box 10"/>
          <p:cNvSpPr txBox="1">
            <a:spLocks noChangeArrowheads="1"/>
          </p:cNvSpPr>
          <p:nvPr/>
        </p:nvSpPr>
        <p:spPr bwMode="auto">
          <a:xfrm>
            <a:off x="457200" y="389255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sinusoids are called “basis functions”.</a:t>
            </a:r>
          </a:p>
        </p:txBody>
      </p:sp>
      <p:sp>
        <p:nvSpPr>
          <p:cNvPr id="13323" name="Text Box 11"/>
          <p:cNvSpPr txBox="1">
            <a:spLocks noChangeArrowheads="1"/>
          </p:cNvSpPr>
          <p:nvPr/>
        </p:nvSpPr>
        <p:spPr bwMode="auto">
          <a:xfrm>
            <a:off x="457200" y="1905000"/>
            <a:ext cx="8153400" cy="466725"/>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Any periodic signal can be described by a sum of sinusoids.  </a:t>
            </a:r>
          </a:p>
        </p:txBody>
      </p:sp>
      <p:sp>
        <p:nvSpPr>
          <p:cNvPr id="13324" name="Text Box 17"/>
          <p:cNvSpPr txBox="1">
            <a:spLocks noChangeArrowheads="1"/>
          </p:cNvSpPr>
          <p:nvPr/>
        </p:nvSpPr>
        <p:spPr bwMode="auto">
          <a:xfrm>
            <a:off x="457200" y="506730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multipliers are called “Fourier coefficients”.</a:t>
            </a:r>
          </a:p>
        </p:txBody>
      </p:sp>
      <p:sp>
        <p:nvSpPr>
          <p:cNvPr id="15" name="Text Box 13"/>
          <p:cNvSpPr txBox="1">
            <a:spLocks noChangeArrowheads="1"/>
          </p:cNvSpPr>
          <p:nvPr/>
        </p:nvSpPr>
        <p:spPr bwMode="auto">
          <a:xfrm>
            <a:off x="3886200" y="5045075"/>
            <a:ext cx="1524000" cy="707886"/>
          </a:xfrm>
          <a:prstGeom prst="rect">
            <a:avLst/>
          </a:prstGeom>
          <a:solidFill>
            <a:srgbClr val="FFFFCC"/>
          </a:solidFill>
          <a:ln>
            <a:noFill/>
          </a:ln>
          <a:effectLst>
            <a:outerShdw blurRad="63500" dist="63500" dir="2700000" algn="ctr" rotWithShape="0">
              <a:schemeClr val="bg2">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Basis functions</a:t>
            </a:r>
          </a:p>
        </p:txBody>
      </p:sp>
      <p:grpSp>
        <p:nvGrpSpPr>
          <p:cNvPr id="16" name="Group 21"/>
          <p:cNvGrpSpPr>
            <a:grpSpLocks/>
          </p:cNvGrpSpPr>
          <p:nvPr/>
        </p:nvGrpSpPr>
        <p:grpSpPr bwMode="auto">
          <a:xfrm>
            <a:off x="2057400" y="2454275"/>
            <a:ext cx="2684463" cy="2624138"/>
            <a:chOff x="1450" y="1586"/>
            <a:chExt cx="1691" cy="1653"/>
          </a:xfrm>
        </p:grpSpPr>
        <p:sp>
          <p:nvSpPr>
            <p:cNvPr id="17" name="Freeform 11"/>
            <p:cNvSpPr>
              <a:spLocks/>
            </p:cNvSpPr>
            <p:nvPr/>
          </p:nvSpPr>
          <p:spPr bwMode="auto">
            <a:xfrm>
              <a:off x="1450" y="1586"/>
              <a:ext cx="1297" cy="978"/>
            </a:xfrm>
            <a:custGeom>
              <a:avLst/>
              <a:gdLst>
                <a:gd name="T0" fmla="*/ 601 w 1297"/>
                <a:gd name="T1" fmla="*/ 76 h 978"/>
                <a:gd name="T2" fmla="*/ 247 w 1297"/>
                <a:gd name="T3" fmla="*/ 173 h 978"/>
                <a:gd name="T4" fmla="*/ 176 w 1297"/>
                <a:gd name="T5" fmla="*/ 208 h 978"/>
                <a:gd name="T6" fmla="*/ 123 w 1297"/>
                <a:gd name="T7" fmla="*/ 253 h 978"/>
                <a:gd name="T8" fmla="*/ 96 w 1297"/>
                <a:gd name="T9" fmla="*/ 279 h 978"/>
                <a:gd name="T10" fmla="*/ 21 w 1297"/>
                <a:gd name="T11" fmla="*/ 381 h 978"/>
                <a:gd name="T12" fmla="*/ 3 w 1297"/>
                <a:gd name="T13" fmla="*/ 488 h 978"/>
                <a:gd name="T14" fmla="*/ 21 w 1297"/>
                <a:gd name="T15" fmla="*/ 660 h 978"/>
                <a:gd name="T16" fmla="*/ 225 w 1297"/>
                <a:gd name="T17" fmla="*/ 851 h 978"/>
                <a:gd name="T18" fmla="*/ 327 w 1297"/>
                <a:gd name="T19" fmla="*/ 882 h 978"/>
                <a:gd name="T20" fmla="*/ 398 w 1297"/>
                <a:gd name="T21" fmla="*/ 909 h 978"/>
                <a:gd name="T22" fmla="*/ 584 w 1297"/>
                <a:gd name="T23" fmla="*/ 931 h 978"/>
                <a:gd name="T24" fmla="*/ 1200 w 1297"/>
                <a:gd name="T25" fmla="*/ 864 h 978"/>
                <a:gd name="T26" fmla="*/ 1217 w 1297"/>
                <a:gd name="T27" fmla="*/ 846 h 978"/>
                <a:gd name="T28" fmla="*/ 1248 w 1297"/>
                <a:gd name="T29" fmla="*/ 824 h 978"/>
                <a:gd name="T30" fmla="*/ 1279 w 1297"/>
                <a:gd name="T31" fmla="*/ 762 h 978"/>
                <a:gd name="T32" fmla="*/ 1293 w 1297"/>
                <a:gd name="T33" fmla="*/ 714 h 978"/>
                <a:gd name="T34" fmla="*/ 1297 w 1297"/>
                <a:gd name="T35" fmla="*/ 700 h 978"/>
                <a:gd name="T36" fmla="*/ 1293 w 1297"/>
                <a:gd name="T37" fmla="*/ 266 h 978"/>
                <a:gd name="T38" fmla="*/ 1231 w 1297"/>
                <a:gd name="T39" fmla="*/ 151 h 978"/>
                <a:gd name="T40" fmla="*/ 1022 w 1297"/>
                <a:gd name="T41" fmla="*/ 58 h 978"/>
                <a:gd name="T42" fmla="*/ 938 w 1297"/>
                <a:gd name="T43" fmla="*/ 40 h 978"/>
                <a:gd name="T44" fmla="*/ 920 w 1297"/>
                <a:gd name="T45" fmla="*/ 36 h 978"/>
                <a:gd name="T46" fmla="*/ 615 w 1297"/>
                <a:gd name="T47" fmla="*/ 58 h 978"/>
                <a:gd name="T48" fmla="*/ 601 w 1297"/>
                <a:gd name="T49" fmla="*/ 76 h 9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97" h="978">
                  <a:moveTo>
                    <a:pt x="601" y="76"/>
                  </a:moveTo>
                  <a:cubicBezTo>
                    <a:pt x="483" y="108"/>
                    <a:pt x="365" y="139"/>
                    <a:pt x="247" y="173"/>
                  </a:cubicBezTo>
                  <a:cubicBezTo>
                    <a:pt x="223" y="180"/>
                    <a:pt x="201" y="200"/>
                    <a:pt x="176" y="208"/>
                  </a:cubicBezTo>
                  <a:cubicBezTo>
                    <a:pt x="157" y="221"/>
                    <a:pt x="142" y="240"/>
                    <a:pt x="123" y="253"/>
                  </a:cubicBezTo>
                  <a:cubicBezTo>
                    <a:pt x="97" y="302"/>
                    <a:pt x="134" y="240"/>
                    <a:pt x="96" y="279"/>
                  </a:cubicBezTo>
                  <a:cubicBezTo>
                    <a:pt x="67" y="309"/>
                    <a:pt x="44" y="347"/>
                    <a:pt x="21" y="381"/>
                  </a:cubicBezTo>
                  <a:cubicBezTo>
                    <a:pt x="13" y="417"/>
                    <a:pt x="7" y="450"/>
                    <a:pt x="3" y="488"/>
                  </a:cubicBezTo>
                  <a:cubicBezTo>
                    <a:pt x="5" y="542"/>
                    <a:pt x="0" y="607"/>
                    <a:pt x="21" y="660"/>
                  </a:cubicBezTo>
                  <a:cubicBezTo>
                    <a:pt x="54" y="746"/>
                    <a:pt x="136" y="826"/>
                    <a:pt x="225" y="851"/>
                  </a:cubicBezTo>
                  <a:cubicBezTo>
                    <a:pt x="253" y="871"/>
                    <a:pt x="294" y="871"/>
                    <a:pt x="327" y="882"/>
                  </a:cubicBezTo>
                  <a:cubicBezTo>
                    <a:pt x="351" y="890"/>
                    <a:pt x="373" y="902"/>
                    <a:pt x="398" y="909"/>
                  </a:cubicBezTo>
                  <a:cubicBezTo>
                    <a:pt x="457" y="925"/>
                    <a:pt x="523" y="927"/>
                    <a:pt x="584" y="931"/>
                  </a:cubicBezTo>
                  <a:cubicBezTo>
                    <a:pt x="1052" y="918"/>
                    <a:pt x="972" y="978"/>
                    <a:pt x="1200" y="864"/>
                  </a:cubicBezTo>
                  <a:cubicBezTo>
                    <a:pt x="1206" y="858"/>
                    <a:pt x="1211" y="851"/>
                    <a:pt x="1217" y="846"/>
                  </a:cubicBezTo>
                  <a:cubicBezTo>
                    <a:pt x="1227" y="838"/>
                    <a:pt x="1248" y="824"/>
                    <a:pt x="1248" y="824"/>
                  </a:cubicBezTo>
                  <a:cubicBezTo>
                    <a:pt x="1258" y="804"/>
                    <a:pt x="1267" y="781"/>
                    <a:pt x="1279" y="762"/>
                  </a:cubicBezTo>
                  <a:cubicBezTo>
                    <a:pt x="1284" y="746"/>
                    <a:pt x="1288" y="730"/>
                    <a:pt x="1293" y="714"/>
                  </a:cubicBezTo>
                  <a:cubicBezTo>
                    <a:pt x="1294" y="709"/>
                    <a:pt x="1297" y="700"/>
                    <a:pt x="1297" y="700"/>
                  </a:cubicBezTo>
                  <a:cubicBezTo>
                    <a:pt x="1296" y="555"/>
                    <a:pt x="1296" y="411"/>
                    <a:pt x="1293" y="266"/>
                  </a:cubicBezTo>
                  <a:cubicBezTo>
                    <a:pt x="1293" y="247"/>
                    <a:pt x="1242" y="159"/>
                    <a:pt x="1231" y="151"/>
                  </a:cubicBezTo>
                  <a:cubicBezTo>
                    <a:pt x="1164" y="103"/>
                    <a:pt x="1103" y="75"/>
                    <a:pt x="1022" y="58"/>
                  </a:cubicBezTo>
                  <a:cubicBezTo>
                    <a:pt x="994" y="52"/>
                    <a:pt x="966" y="46"/>
                    <a:pt x="938" y="40"/>
                  </a:cubicBezTo>
                  <a:cubicBezTo>
                    <a:pt x="932" y="39"/>
                    <a:pt x="920" y="36"/>
                    <a:pt x="920" y="36"/>
                  </a:cubicBezTo>
                  <a:cubicBezTo>
                    <a:pt x="818" y="39"/>
                    <a:pt x="699" y="0"/>
                    <a:pt x="615" y="58"/>
                  </a:cubicBezTo>
                  <a:cubicBezTo>
                    <a:pt x="605" y="73"/>
                    <a:pt x="610" y="67"/>
                    <a:pt x="601" y="76"/>
                  </a:cubicBezTo>
                  <a:close/>
                </a:path>
              </a:pathLst>
            </a:custGeom>
            <a:noFill/>
            <a:ln w="19050" cap="flat" cmpd="sng">
              <a:solidFill>
                <a:srgbClr val="FF7C8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2"/>
            <p:cNvSpPr>
              <a:spLocks/>
            </p:cNvSpPr>
            <p:nvPr/>
          </p:nvSpPr>
          <p:spPr bwMode="auto">
            <a:xfrm>
              <a:off x="2560" y="2488"/>
              <a:ext cx="103" cy="129"/>
            </a:xfrm>
            <a:custGeom>
              <a:avLst/>
              <a:gdLst>
                <a:gd name="T0" fmla="*/ 13 w 103"/>
                <a:gd name="T1" fmla="*/ 129 h 129"/>
                <a:gd name="T2" fmla="*/ 35 w 103"/>
                <a:gd name="T3" fmla="*/ 0 h 129"/>
                <a:gd name="T4" fmla="*/ 70 w 103"/>
                <a:gd name="T5" fmla="*/ 40 h 129"/>
                <a:gd name="T6" fmla="*/ 88 w 103"/>
                <a:gd name="T7" fmla="*/ 89 h 129"/>
                <a:gd name="T8" fmla="*/ 101 w 103"/>
                <a:gd name="T9" fmla="*/ 98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129">
                  <a:moveTo>
                    <a:pt x="13" y="129"/>
                  </a:moveTo>
                  <a:cubicBezTo>
                    <a:pt x="14" y="101"/>
                    <a:pt x="0" y="24"/>
                    <a:pt x="35" y="0"/>
                  </a:cubicBezTo>
                  <a:cubicBezTo>
                    <a:pt x="45" y="15"/>
                    <a:pt x="70" y="40"/>
                    <a:pt x="70" y="40"/>
                  </a:cubicBezTo>
                  <a:cubicBezTo>
                    <a:pt x="71" y="45"/>
                    <a:pt x="86" y="86"/>
                    <a:pt x="88" y="89"/>
                  </a:cubicBezTo>
                  <a:cubicBezTo>
                    <a:pt x="103" y="108"/>
                    <a:pt x="101" y="83"/>
                    <a:pt x="101" y="98"/>
                  </a:cubicBezTo>
                </a:path>
              </a:pathLst>
            </a:custGeom>
            <a:noFill/>
            <a:ln w="19050" cap="flat" cmpd="sng">
              <a:solidFill>
                <a:srgbClr val="FF7C8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4"/>
            <p:cNvSpPr>
              <a:spLocks/>
            </p:cNvSpPr>
            <p:nvPr/>
          </p:nvSpPr>
          <p:spPr bwMode="auto">
            <a:xfrm>
              <a:off x="2596" y="2503"/>
              <a:ext cx="545" cy="736"/>
            </a:xfrm>
            <a:custGeom>
              <a:avLst/>
              <a:gdLst>
                <a:gd name="T0" fmla="*/ 545 w 545"/>
                <a:gd name="T1" fmla="*/ 736 h 736"/>
                <a:gd name="T2" fmla="*/ 421 w 545"/>
                <a:gd name="T3" fmla="*/ 630 h 736"/>
                <a:gd name="T4" fmla="*/ 324 w 545"/>
                <a:gd name="T5" fmla="*/ 559 h 736"/>
                <a:gd name="T6" fmla="*/ 293 w 545"/>
                <a:gd name="T7" fmla="*/ 537 h 736"/>
                <a:gd name="T8" fmla="*/ 209 w 545"/>
                <a:gd name="T9" fmla="*/ 435 h 736"/>
                <a:gd name="T10" fmla="*/ 156 w 545"/>
                <a:gd name="T11" fmla="*/ 346 h 736"/>
                <a:gd name="T12" fmla="*/ 45 w 545"/>
                <a:gd name="T13" fmla="*/ 182 h 736"/>
                <a:gd name="T14" fmla="*/ 23 w 545"/>
                <a:gd name="T15" fmla="*/ 120 h 736"/>
                <a:gd name="T16" fmla="*/ 9 w 545"/>
                <a:gd name="T17" fmla="*/ 54 h 736"/>
                <a:gd name="T18" fmla="*/ 5 w 545"/>
                <a:gd name="T19" fmla="*/ 18 h 736"/>
                <a:gd name="T20" fmla="*/ 0 w 545"/>
                <a:gd name="T21" fmla="*/ 0 h 7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5" h="736">
                  <a:moveTo>
                    <a:pt x="545" y="736"/>
                  </a:moveTo>
                  <a:cubicBezTo>
                    <a:pt x="513" y="685"/>
                    <a:pt x="470" y="664"/>
                    <a:pt x="421" y="630"/>
                  </a:cubicBezTo>
                  <a:cubicBezTo>
                    <a:pt x="388" y="607"/>
                    <a:pt x="356" y="583"/>
                    <a:pt x="324" y="559"/>
                  </a:cubicBezTo>
                  <a:cubicBezTo>
                    <a:pt x="314" y="552"/>
                    <a:pt x="293" y="537"/>
                    <a:pt x="293" y="537"/>
                  </a:cubicBezTo>
                  <a:cubicBezTo>
                    <a:pt x="270" y="497"/>
                    <a:pt x="238" y="470"/>
                    <a:pt x="209" y="435"/>
                  </a:cubicBezTo>
                  <a:cubicBezTo>
                    <a:pt x="188" y="409"/>
                    <a:pt x="174" y="374"/>
                    <a:pt x="156" y="346"/>
                  </a:cubicBezTo>
                  <a:cubicBezTo>
                    <a:pt x="121" y="290"/>
                    <a:pt x="78" y="240"/>
                    <a:pt x="45" y="182"/>
                  </a:cubicBezTo>
                  <a:cubicBezTo>
                    <a:pt x="34" y="163"/>
                    <a:pt x="35" y="140"/>
                    <a:pt x="23" y="120"/>
                  </a:cubicBezTo>
                  <a:cubicBezTo>
                    <a:pt x="19" y="98"/>
                    <a:pt x="13" y="76"/>
                    <a:pt x="9" y="54"/>
                  </a:cubicBezTo>
                  <a:cubicBezTo>
                    <a:pt x="7" y="42"/>
                    <a:pt x="7" y="30"/>
                    <a:pt x="5" y="18"/>
                  </a:cubicBezTo>
                  <a:cubicBezTo>
                    <a:pt x="4" y="12"/>
                    <a:pt x="0" y="0"/>
                    <a:pt x="0" y="0"/>
                  </a:cubicBezTo>
                </a:path>
              </a:pathLst>
            </a:custGeom>
            <a:noFill/>
            <a:ln w="19050" cap="flat" cmpd="sng">
              <a:solidFill>
                <a:srgbClr val="FF7C8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32979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8366" r="6561" b="4762"/>
          <a:stretch/>
        </p:blipFill>
        <p:spPr>
          <a:xfrm>
            <a:off x="3863974" y="2743200"/>
            <a:ext cx="4899026" cy="3428593"/>
          </a:xfrm>
          <a:prstGeom prst="rect">
            <a:avLst/>
          </a:prstGeom>
        </p:spPr>
      </p:pic>
      <p:sp>
        <p:nvSpPr>
          <p:cNvPr id="13319" name="Rectangle 7"/>
          <p:cNvSpPr>
            <a:spLocks noChangeAspect="1" noChangeArrowheads="1"/>
          </p:cNvSpPr>
          <p:nvPr/>
        </p:nvSpPr>
        <p:spPr bwMode="auto">
          <a:xfrm>
            <a:off x="457200" y="2902194"/>
            <a:ext cx="3364992" cy="755406"/>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13320" name="Object 8"/>
          <p:cNvGraphicFramePr>
            <a:graphicFrameLocks noChangeAspect="1"/>
          </p:cNvGraphicFramePr>
          <p:nvPr>
            <p:extLst>
              <p:ext uri="{D42A27DB-BD31-4B8C-83A1-F6EECF244321}">
                <p14:modId xmlns:p14="http://schemas.microsoft.com/office/powerpoint/2010/main" val="1959253133"/>
              </p:ext>
            </p:extLst>
          </p:nvPr>
        </p:nvGraphicFramePr>
        <p:xfrm>
          <a:off x="520700" y="2968625"/>
          <a:ext cx="3241675" cy="625475"/>
        </p:xfrm>
        <a:graphic>
          <a:graphicData uri="http://schemas.openxmlformats.org/presentationml/2006/ole">
            <mc:AlternateContent xmlns:mc="http://schemas.openxmlformats.org/markup-compatibility/2006">
              <mc:Choice xmlns:v="urn:schemas-microsoft-com:vml" Requires="v">
                <p:oleObj spid="_x0000_s110669" name="Equation" r:id="rId4" imgW="2234880" imgH="431640" progId="Equation.DSMT4">
                  <p:embed/>
                </p:oleObj>
              </mc:Choice>
              <mc:Fallback>
                <p:oleObj name="Equation" r:id="rId4" imgW="2234880" imgH="431640" progId="Equation.DSMT4">
                  <p:embed/>
                  <p:pic>
                    <p:nvPicPr>
                      <p:cNvPr id="0" name=""/>
                      <p:cNvPicPr>
                        <a:picLocks noChangeAspect="1" noChangeArrowheads="1"/>
                      </p:cNvPicPr>
                      <p:nvPr/>
                    </p:nvPicPr>
                    <p:blipFill>
                      <a:blip r:embed="rId5"/>
                      <a:srcRect/>
                      <a:stretch>
                        <a:fillRect/>
                      </a:stretch>
                    </p:blipFill>
                    <p:spPr bwMode="auto">
                      <a:xfrm>
                        <a:off x="520700" y="2968625"/>
                        <a:ext cx="324167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13322" name="Text Box 10"/>
          <p:cNvSpPr txBox="1">
            <a:spLocks noChangeArrowheads="1"/>
          </p:cNvSpPr>
          <p:nvPr/>
        </p:nvSpPr>
        <p:spPr bwMode="auto">
          <a:xfrm>
            <a:off x="457200" y="389255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sinusoids are called “basis functions”.</a:t>
            </a:r>
          </a:p>
        </p:txBody>
      </p:sp>
      <p:sp>
        <p:nvSpPr>
          <p:cNvPr id="13324" name="Text Box 17"/>
          <p:cNvSpPr txBox="1">
            <a:spLocks noChangeArrowheads="1"/>
          </p:cNvSpPr>
          <p:nvPr/>
        </p:nvSpPr>
        <p:spPr bwMode="auto">
          <a:xfrm>
            <a:off x="457200" y="5067300"/>
            <a:ext cx="3368675" cy="831850"/>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multipliers are called “Fourier coefficients”.</a:t>
            </a:r>
          </a:p>
        </p:txBody>
      </p:sp>
      <p:sp>
        <p:nvSpPr>
          <p:cNvPr id="11" name="Date Placeholder 2"/>
          <p:cNvSpPr>
            <a:spLocks noGrp="1"/>
          </p:cNvSpPr>
          <p:nvPr>
            <p:ph type="dt" sz="quarter" idx="10"/>
          </p:nvPr>
        </p:nvSpPr>
        <p:spPr/>
        <p:txBody>
          <a:bodyPr/>
          <a:lstStyle/>
          <a:p>
            <a:pPr>
              <a:defRPr/>
            </a:pPr>
            <a:r>
              <a:rPr lang="en-US" smtClean="0"/>
              <a:t>4 October 2016</a:t>
            </a:r>
            <a:endParaRPr lang="en-US" dirty="0"/>
          </a:p>
        </p:txBody>
      </p:sp>
      <p:sp>
        <p:nvSpPr>
          <p:cNvPr id="12" name="Slide Number Placeholder 3"/>
          <p:cNvSpPr>
            <a:spLocks noGrp="1"/>
          </p:cNvSpPr>
          <p:nvPr>
            <p:ph type="sldNum" sz="quarter" idx="11"/>
          </p:nvPr>
        </p:nvSpPr>
        <p:spPr/>
        <p:txBody>
          <a:bodyPr/>
          <a:lstStyle/>
          <a:p>
            <a:pPr>
              <a:defRPr/>
            </a:pPr>
            <a:fld id="{92FC5B87-9010-479C-9958-F7C0FB76BE98}" type="slidenum">
              <a:rPr lang="en-US"/>
              <a:pPr>
                <a:defRPr/>
              </a:pPr>
              <a:t>13</a:t>
            </a:fld>
            <a:endParaRPr lang="en-US" dirty="0"/>
          </a:p>
        </p:txBody>
      </p:sp>
      <p:sp>
        <p:nvSpPr>
          <p:cNvPr id="13"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3317" name="Rectangle 2"/>
          <p:cNvSpPr>
            <a:spLocks noGrp="1" noChangeArrowheads="1"/>
          </p:cNvSpPr>
          <p:nvPr>
            <p:ph type="title"/>
          </p:nvPr>
        </p:nvSpPr>
        <p:spPr>
          <a:xfrm>
            <a:off x="457200" y="1020763"/>
            <a:ext cx="8153400" cy="579437"/>
          </a:xfrm>
        </p:spPr>
        <p:txBody>
          <a:bodyPr>
            <a:spAutoFit/>
          </a:bodyPr>
          <a:lstStyle/>
          <a:p>
            <a:r>
              <a:rPr lang="en-US" altLang="en-US" sz="3200" smtClean="0"/>
              <a:t>Frequency-Domain Representation </a:t>
            </a:r>
          </a:p>
        </p:txBody>
      </p:sp>
      <p:sp>
        <p:nvSpPr>
          <p:cNvPr id="13321" name="Text Box 9"/>
          <p:cNvSpPr txBox="1">
            <a:spLocks noChangeArrowheads="1"/>
          </p:cNvSpPr>
          <p:nvPr/>
        </p:nvSpPr>
        <p:spPr bwMode="auto">
          <a:xfrm>
            <a:off x="441325" y="4154488"/>
            <a:ext cx="1841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endParaRPr lang="en-US" altLang="en-US"/>
          </a:p>
        </p:txBody>
      </p:sp>
      <p:sp>
        <p:nvSpPr>
          <p:cNvPr id="13323" name="Text Box 11"/>
          <p:cNvSpPr txBox="1">
            <a:spLocks noChangeArrowheads="1"/>
          </p:cNvSpPr>
          <p:nvPr/>
        </p:nvSpPr>
        <p:spPr bwMode="auto">
          <a:xfrm>
            <a:off x="457200" y="1905000"/>
            <a:ext cx="8153400" cy="466725"/>
          </a:xfrm>
          <a:prstGeom prst="rect">
            <a:avLst/>
          </a:prstGeom>
          <a:solidFill>
            <a:schemeClr val="bg1"/>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Any periodic signal can be described by a sum of sinusoids.  </a:t>
            </a:r>
          </a:p>
        </p:txBody>
      </p:sp>
      <p:sp>
        <p:nvSpPr>
          <p:cNvPr id="15" name="Text Box 13"/>
          <p:cNvSpPr txBox="1">
            <a:spLocks noChangeArrowheads="1"/>
          </p:cNvSpPr>
          <p:nvPr/>
        </p:nvSpPr>
        <p:spPr bwMode="auto">
          <a:xfrm>
            <a:off x="4022724" y="5029200"/>
            <a:ext cx="2530475" cy="1015663"/>
          </a:xfrm>
          <a:prstGeom prst="rect">
            <a:avLst/>
          </a:prstGeom>
          <a:solidFill>
            <a:srgbClr val="FFFFCC"/>
          </a:solidFill>
          <a:ln>
            <a:noFill/>
          </a:ln>
          <a:effectLst>
            <a:outerShdw blurRad="63500" dist="63500" dir="2700000" algn="ctr" rotWithShape="0">
              <a:schemeClr val="bg2">
                <a:alpha val="50000"/>
              </a:schemeClr>
            </a:outerShdw>
          </a:effectLs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The Fourier </a:t>
            </a:r>
            <a:r>
              <a:rPr lang="en-US" altLang="en-US" sz="2000" dirty="0" smtClean="0">
                <a:latin typeface="Comic Sans MS" pitchFamily="66" charset="0"/>
              </a:rPr>
              <a:t>coefficients</a:t>
            </a:r>
            <a:r>
              <a:rPr lang="en-US" altLang="en-US" sz="2000" dirty="0" smtClean="0">
                <a:latin typeface="Comic Sans MS" pitchFamily="66" charset="0"/>
                <a:sym typeface="Symbol" panose="05050102010706020507" pitchFamily="18" charset="2"/>
              </a:rPr>
              <a:t></a:t>
            </a:r>
            <a:r>
              <a:rPr lang="en-US" altLang="en-US" sz="2000" dirty="0" smtClean="0">
                <a:latin typeface="Comic Sans MS" pitchFamily="66" charset="0"/>
              </a:rPr>
              <a:t>(</a:t>
            </a:r>
            <a:r>
              <a:rPr lang="en-US" altLang="en-US" sz="2000" dirty="0">
                <a:latin typeface="Comic Sans MS" pitchFamily="66" charset="0"/>
              </a:rPr>
              <a:t>of a square wave).</a:t>
            </a:r>
          </a:p>
        </p:txBody>
      </p:sp>
      <p:sp>
        <p:nvSpPr>
          <p:cNvPr id="16" name="Freeform 15"/>
          <p:cNvSpPr>
            <a:spLocks/>
          </p:cNvSpPr>
          <p:nvPr/>
        </p:nvSpPr>
        <p:spPr bwMode="auto">
          <a:xfrm>
            <a:off x="1524000" y="2679700"/>
            <a:ext cx="827088" cy="1144588"/>
          </a:xfrm>
          <a:custGeom>
            <a:avLst/>
            <a:gdLst>
              <a:gd name="T0" fmla="*/ 2147483647 w 521"/>
              <a:gd name="T1" fmla="*/ 2147483647 h 721"/>
              <a:gd name="T2" fmla="*/ 2147483647 w 521"/>
              <a:gd name="T3" fmla="*/ 2147483647 h 721"/>
              <a:gd name="T4" fmla="*/ 2147483647 w 521"/>
              <a:gd name="T5" fmla="*/ 2147483647 h 721"/>
              <a:gd name="T6" fmla="*/ 2147483647 w 521"/>
              <a:gd name="T7" fmla="*/ 2147483647 h 721"/>
              <a:gd name="T8" fmla="*/ 2147483647 w 521"/>
              <a:gd name="T9" fmla="*/ 2147483647 h 721"/>
              <a:gd name="T10" fmla="*/ 2147483647 w 521"/>
              <a:gd name="T11" fmla="*/ 2147483647 h 721"/>
              <a:gd name="T12" fmla="*/ 2147483647 w 521"/>
              <a:gd name="T13" fmla="*/ 2147483647 h 721"/>
              <a:gd name="T14" fmla="*/ 2147483647 w 521"/>
              <a:gd name="T15" fmla="*/ 2147483647 h 721"/>
              <a:gd name="T16" fmla="*/ 2147483647 w 521"/>
              <a:gd name="T17" fmla="*/ 2147483647 h 721"/>
              <a:gd name="T18" fmla="*/ 2147483647 w 521"/>
              <a:gd name="T19" fmla="*/ 2147483647 h 721"/>
              <a:gd name="T20" fmla="*/ 2147483647 w 521"/>
              <a:gd name="T21" fmla="*/ 2147483647 h 721"/>
              <a:gd name="T22" fmla="*/ 2147483647 w 521"/>
              <a:gd name="T23" fmla="*/ 2147483647 h 721"/>
              <a:gd name="T24" fmla="*/ 2147483647 w 521"/>
              <a:gd name="T25" fmla="*/ 2147483647 h 721"/>
              <a:gd name="T26" fmla="*/ 2147483647 w 521"/>
              <a:gd name="T27" fmla="*/ 2147483647 h 721"/>
              <a:gd name="T28" fmla="*/ 2147483647 w 521"/>
              <a:gd name="T29" fmla="*/ 2147483647 h 721"/>
              <a:gd name="T30" fmla="*/ 2147483647 w 521"/>
              <a:gd name="T31" fmla="*/ 2147483647 h 721"/>
              <a:gd name="T32" fmla="*/ 2147483647 w 521"/>
              <a:gd name="T33" fmla="*/ 2147483647 h 721"/>
              <a:gd name="T34" fmla="*/ 2147483647 w 521"/>
              <a:gd name="T35" fmla="*/ 2147483647 h 721"/>
              <a:gd name="T36" fmla="*/ 2147483647 w 521"/>
              <a:gd name="T37" fmla="*/ 2147483647 h 721"/>
              <a:gd name="T38" fmla="*/ 2147483647 w 521"/>
              <a:gd name="T39" fmla="*/ 2147483647 h 721"/>
              <a:gd name="T40" fmla="*/ 2147483647 w 521"/>
              <a:gd name="T41" fmla="*/ 0 h 721"/>
              <a:gd name="T42" fmla="*/ 2147483647 w 521"/>
              <a:gd name="T43" fmla="*/ 2147483647 h 7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1" h="721">
                <a:moveTo>
                  <a:pt x="271" y="5"/>
                </a:moveTo>
                <a:cubicBezTo>
                  <a:pt x="248" y="25"/>
                  <a:pt x="243" y="26"/>
                  <a:pt x="218" y="36"/>
                </a:cubicBezTo>
                <a:cubicBezTo>
                  <a:pt x="215" y="40"/>
                  <a:pt x="213" y="46"/>
                  <a:pt x="209" y="49"/>
                </a:cubicBezTo>
                <a:cubicBezTo>
                  <a:pt x="205" y="52"/>
                  <a:pt x="200" y="50"/>
                  <a:pt x="196" y="53"/>
                </a:cubicBezTo>
                <a:cubicBezTo>
                  <a:pt x="168" y="76"/>
                  <a:pt x="206" y="61"/>
                  <a:pt x="174" y="71"/>
                </a:cubicBezTo>
                <a:cubicBezTo>
                  <a:pt x="146" y="99"/>
                  <a:pt x="129" y="132"/>
                  <a:pt x="107" y="164"/>
                </a:cubicBezTo>
                <a:cubicBezTo>
                  <a:pt x="100" y="187"/>
                  <a:pt x="85" y="225"/>
                  <a:pt x="72" y="244"/>
                </a:cubicBezTo>
                <a:cubicBezTo>
                  <a:pt x="66" y="263"/>
                  <a:pt x="61" y="281"/>
                  <a:pt x="50" y="297"/>
                </a:cubicBezTo>
                <a:cubicBezTo>
                  <a:pt x="41" y="328"/>
                  <a:pt x="32" y="358"/>
                  <a:pt x="23" y="390"/>
                </a:cubicBezTo>
                <a:cubicBezTo>
                  <a:pt x="17" y="458"/>
                  <a:pt x="0" y="549"/>
                  <a:pt x="50" y="603"/>
                </a:cubicBezTo>
                <a:cubicBezTo>
                  <a:pt x="59" y="633"/>
                  <a:pt x="113" y="673"/>
                  <a:pt x="143" y="678"/>
                </a:cubicBezTo>
                <a:cubicBezTo>
                  <a:pt x="167" y="695"/>
                  <a:pt x="178" y="697"/>
                  <a:pt x="209" y="700"/>
                </a:cubicBezTo>
                <a:cubicBezTo>
                  <a:pt x="273" y="721"/>
                  <a:pt x="292" y="721"/>
                  <a:pt x="364" y="713"/>
                </a:cubicBezTo>
                <a:cubicBezTo>
                  <a:pt x="391" y="697"/>
                  <a:pt x="407" y="677"/>
                  <a:pt x="431" y="660"/>
                </a:cubicBezTo>
                <a:cubicBezTo>
                  <a:pt x="437" y="651"/>
                  <a:pt x="443" y="643"/>
                  <a:pt x="449" y="634"/>
                </a:cubicBezTo>
                <a:cubicBezTo>
                  <a:pt x="453" y="628"/>
                  <a:pt x="462" y="616"/>
                  <a:pt x="462" y="616"/>
                </a:cubicBezTo>
                <a:cubicBezTo>
                  <a:pt x="470" y="591"/>
                  <a:pt x="476" y="568"/>
                  <a:pt x="480" y="541"/>
                </a:cubicBezTo>
                <a:cubicBezTo>
                  <a:pt x="478" y="421"/>
                  <a:pt x="521" y="281"/>
                  <a:pt x="453" y="182"/>
                </a:cubicBezTo>
                <a:cubicBezTo>
                  <a:pt x="445" y="153"/>
                  <a:pt x="397" y="89"/>
                  <a:pt x="373" y="67"/>
                </a:cubicBezTo>
                <a:cubicBezTo>
                  <a:pt x="357" y="34"/>
                  <a:pt x="331" y="19"/>
                  <a:pt x="298" y="9"/>
                </a:cubicBezTo>
                <a:cubicBezTo>
                  <a:pt x="294" y="6"/>
                  <a:pt x="290" y="0"/>
                  <a:pt x="285" y="0"/>
                </a:cubicBezTo>
                <a:cubicBezTo>
                  <a:pt x="282" y="0"/>
                  <a:pt x="245" y="16"/>
                  <a:pt x="271" y="5"/>
                </a:cubicBezTo>
                <a:close/>
              </a:path>
            </a:pathLst>
          </a:custGeom>
          <a:noFill/>
          <a:ln w="19050" cap="flat" cmpd="sng">
            <a:solidFill>
              <a:srgbClr val="FF7C8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6"/>
          <p:cNvSpPr>
            <a:spLocks/>
          </p:cNvSpPr>
          <p:nvPr/>
        </p:nvSpPr>
        <p:spPr bwMode="auto">
          <a:xfrm>
            <a:off x="2193925" y="3840163"/>
            <a:ext cx="1933575" cy="1631950"/>
          </a:xfrm>
          <a:custGeom>
            <a:avLst/>
            <a:gdLst>
              <a:gd name="T0" fmla="*/ 2147483647 w 1218"/>
              <a:gd name="T1" fmla="*/ 2147483647 h 1028"/>
              <a:gd name="T2" fmla="*/ 2147483647 w 1218"/>
              <a:gd name="T3" fmla="*/ 2147483647 h 1028"/>
              <a:gd name="T4" fmla="*/ 2147483647 w 1218"/>
              <a:gd name="T5" fmla="*/ 2147483647 h 1028"/>
              <a:gd name="T6" fmla="*/ 2147483647 w 1218"/>
              <a:gd name="T7" fmla="*/ 2147483647 h 1028"/>
              <a:gd name="T8" fmla="*/ 2147483647 w 1218"/>
              <a:gd name="T9" fmla="*/ 2147483647 h 1028"/>
              <a:gd name="T10" fmla="*/ 2147483647 w 1218"/>
              <a:gd name="T11" fmla="*/ 2147483647 h 1028"/>
              <a:gd name="T12" fmla="*/ 2147483647 w 1218"/>
              <a:gd name="T13" fmla="*/ 2147483647 h 1028"/>
              <a:gd name="T14" fmla="*/ 2147483647 w 1218"/>
              <a:gd name="T15" fmla="*/ 2147483647 h 1028"/>
              <a:gd name="T16" fmla="*/ 0 w 1218"/>
              <a:gd name="T17" fmla="*/ 0 h 10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18" h="1028">
                <a:moveTo>
                  <a:pt x="1218" y="1028"/>
                </a:moveTo>
                <a:cubicBezTo>
                  <a:pt x="1148" y="996"/>
                  <a:pt x="1081" y="962"/>
                  <a:pt x="1010" y="931"/>
                </a:cubicBezTo>
                <a:cubicBezTo>
                  <a:pt x="993" y="923"/>
                  <a:pt x="981" y="906"/>
                  <a:pt x="966" y="895"/>
                </a:cubicBezTo>
                <a:cubicBezTo>
                  <a:pt x="898" y="846"/>
                  <a:pt x="834" y="801"/>
                  <a:pt x="767" y="749"/>
                </a:cubicBezTo>
                <a:cubicBezTo>
                  <a:pt x="688" y="688"/>
                  <a:pt x="605" y="633"/>
                  <a:pt x="523" y="576"/>
                </a:cubicBezTo>
                <a:cubicBezTo>
                  <a:pt x="468" y="537"/>
                  <a:pt x="409" y="507"/>
                  <a:pt x="359" y="461"/>
                </a:cubicBezTo>
                <a:cubicBezTo>
                  <a:pt x="304" y="411"/>
                  <a:pt x="243" y="348"/>
                  <a:pt x="199" y="288"/>
                </a:cubicBezTo>
                <a:cubicBezTo>
                  <a:pt x="149" y="220"/>
                  <a:pt x="107" y="146"/>
                  <a:pt x="49" y="84"/>
                </a:cubicBezTo>
                <a:cubicBezTo>
                  <a:pt x="38" y="55"/>
                  <a:pt x="22" y="22"/>
                  <a:pt x="0" y="0"/>
                </a:cubicBezTo>
              </a:path>
            </a:pathLst>
          </a:custGeom>
          <a:noFill/>
          <a:ln w="19050" cap="flat" cmpd="sng">
            <a:solidFill>
              <a:srgbClr val="FF7C8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Freeform 2"/>
          <p:cNvSpPr/>
          <p:nvPr/>
        </p:nvSpPr>
        <p:spPr bwMode="auto">
          <a:xfrm>
            <a:off x="2170113" y="3806998"/>
            <a:ext cx="171450" cy="174281"/>
          </a:xfrm>
          <a:custGeom>
            <a:avLst/>
            <a:gdLst>
              <a:gd name="connsiteX0" fmla="*/ 0 w 171450"/>
              <a:gd name="connsiteY0" fmla="*/ 174281 h 174281"/>
              <a:gd name="connsiteX1" fmla="*/ 19050 w 171450"/>
              <a:gd name="connsiteY1" fmla="*/ 126656 h 174281"/>
              <a:gd name="connsiteX2" fmla="*/ 28575 w 171450"/>
              <a:gd name="connsiteY2" fmla="*/ 98081 h 174281"/>
              <a:gd name="connsiteX3" fmla="*/ 19050 w 171450"/>
              <a:gd name="connsiteY3" fmla="*/ 59981 h 174281"/>
              <a:gd name="connsiteX4" fmla="*/ 47625 w 171450"/>
              <a:gd name="connsiteY4" fmla="*/ 31406 h 174281"/>
              <a:gd name="connsiteX5" fmla="*/ 76200 w 171450"/>
              <a:gd name="connsiteY5" fmla="*/ 50456 h 174281"/>
              <a:gd name="connsiteX6" fmla="*/ 85725 w 171450"/>
              <a:gd name="connsiteY6" fmla="*/ 79031 h 174281"/>
              <a:gd name="connsiteX7" fmla="*/ 123825 w 171450"/>
              <a:gd name="connsiteY7" fmla="*/ 98081 h 174281"/>
              <a:gd name="connsiteX8" fmla="*/ 152400 w 171450"/>
              <a:gd name="connsiteY8" fmla="*/ 117131 h 174281"/>
              <a:gd name="connsiteX9" fmla="*/ 171450 w 171450"/>
              <a:gd name="connsiteY9" fmla="*/ 145706 h 17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4281">
                <a:moveTo>
                  <a:pt x="0" y="174281"/>
                </a:moveTo>
                <a:cubicBezTo>
                  <a:pt x="6350" y="158406"/>
                  <a:pt x="13047" y="142665"/>
                  <a:pt x="19050" y="126656"/>
                </a:cubicBezTo>
                <a:cubicBezTo>
                  <a:pt x="22575" y="117255"/>
                  <a:pt x="28575" y="108121"/>
                  <a:pt x="28575" y="98081"/>
                </a:cubicBezTo>
                <a:cubicBezTo>
                  <a:pt x="28575" y="84990"/>
                  <a:pt x="22225" y="72681"/>
                  <a:pt x="19050" y="59981"/>
                </a:cubicBezTo>
                <a:cubicBezTo>
                  <a:pt x="34044" y="-29980"/>
                  <a:pt x="15736" y="-483"/>
                  <a:pt x="47625" y="31406"/>
                </a:cubicBezTo>
                <a:cubicBezTo>
                  <a:pt x="55720" y="39501"/>
                  <a:pt x="66675" y="44106"/>
                  <a:pt x="76200" y="50456"/>
                </a:cubicBezTo>
                <a:cubicBezTo>
                  <a:pt x="79375" y="59981"/>
                  <a:pt x="78625" y="71931"/>
                  <a:pt x="85725" y="79031"/>
                </a:cubicBezTo>
                <a:cubicBezTo>
                  <a:pt x="95765" y="89071"/>
                  <a:pt x="111497" y="91036"/>
                  <a:pt x="123825" y="98081"/>
                </a:cubicBezTo>
                <a:cubicBezTo>
                  <a:pt x="133764" y="103761"/>
                  <a:pt x="142875" y="110781"/>
                  <a:pt x="152400" y="117131"/>
                </a:cubicBezTo>
                <a:lnTo>
                  <a:pt x="171450" y="145706"/>
                </a:lnTo>
              </a:path>
            </a:pathLst>
          </a:custGeom>
          <a:noFill/>
          <a:ln w="19050" cap="flat" cmpd="sng" algn="ctr">
            <a:solidFill>
              <a:srgbClr val="FF7C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703782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quarter" idx="10"/>
          </p:nvPr>
        </p:nvSpPr>
        <p:spPr/>
        <p:txBody>
          <a:bodyPr/>
          <a:lstStyle/>
          <a:p>
            <a:pPr>
              <a:defRPr/>
            </a:pPr>
            <a:r>
              <a:rPr lang="en-US" smtClean="0"/>
              <a:t>4 October 2016</a:t>
            </a:r>
            <a:endParaRPr lang="en-US" dirty="0"/>
          </a:p>
        </p:txBody>
      </p:sp>
      <p:sp>
        <p:nvSpPr>
          <p:cNvPr id="14" name="Slide Number Placeholder 3"/>
          <p:cNvSpPr>
            <a:spLocks noGrp="1"/>
          </p:cNvSpPr>
          <p:nvPr>
            <p:ph type="sldNum" sz="quarter" idx="11"/>
          </p:nvPr>
        </p:nvSpPr>
        <p:spPr/>
        <p:txBody>
          <a:bodyPr/>
          <a:lstStyle/>
          <a:p>
            <a:pPr>
              <a:defRPr/>
            </a:pPr>
            <a:fld id="{2E54023B-C2F7-4594-8EA0-C8F0233A1D87}" type="slidenum">
              <a:rPr lang="en-US"/>
              <a:pPr>
                <a:defRPr/>
              </a:pPr>
              <a:t>14</a:t>
            </a:fld>
            <a:endParaRPr lang="en-US" dirty="0"/>
          </a:p>
        </p:txBody>
      </p:sp>
      <p:sp>
        <p:nvSpPr>
          <p:cNvPr id="15"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6389" name="Rectangle 2"/>
          <p:cNvSpPr>
            <a:spLocks noGrp="1" noChangeArrowheads="1"/>
          </p:cNvSpPr>
          <p:nvPr>
            <p:ph type="title"/>
          </p:nvPr>
        </p:nvSpPr>
        <p:spPr>
          <a:xfrm>
            <a:off x="457200" y="990600"/>
            <a:ext cx="8077200" cy="723900"/>
          </a:xfrm>
        </p:spPr>
        <p:txBody>
          <a:bodyPr/>
          <a:lstStyle/>
          <a:p>
            <a:pPr algn="ctr"/>
            <a:r>
              <a:rPr lang="en-US" altLang="en-US" smtClean="0"/>
              <a:t>Example: Partial Sums of a Square Wave</a:t>
            </a:r>
          </a:p>
        </p:txBody>
      </p:sp>
      <p:grpSp>
        <p:nvGrpSpPr>
          <p:cNvPr id="16390" name="Group 10"/>
          <p:cNvGrpSpPr>
            <a:grpSpLocks/>
          </p:cNvGrpSpPr>
          <p:nvPr/>
        </p:nvGrpSpPr>
        <p:grpSpPr bwMode="auto">
          <a:xfrm>
            <a:off x="2001838" y="1905000"/>
            <a:ext cx="5237162" cy="4235450"/>
            <a:chOff x="1152" y="1296"/>
            <a:chExt cx="3299" cy="2668"/>
          </a:xfrm>
        </p:grpSpPr>
        <p:pic>
          <p:nvPicPr>
            <p:cNvPr id="16393" name="Picture 3" descr="SquarePartialSums"/>
            <p:cNvPicPr>
              <a:picLocks noChangeAspect="1" noChangeArrowheads="1"/>
            </p:cNvPicPr>
            <p:nvPr/>
          </p:nvPicPr>
          <p:blipFill>
            <a:blip r:embed="rId2">
              <a:extLst>
                <a:ext uri="{28A0092B-C50C-407E-A947-70E740481C1C}">
                  <a14:useLocalDpi xmlns:a14="http://schemas.microsoft.com/office/drawing/2010/main" val="0"/>
                </a:ext>
              </a:extLst>
            </a:blip>
            <a:srcRect l="7494" t="6659" r="7494" b="6659"/>
            <a:stretch>
              <a:fillRect/>
            </a:stretch>
          </p:blipFill>
          <p:spPr bwMode="auto">
            <a:xfrm>
              <a:off x="1152" y="1296"/>
              <a:ext cx="3299" cy="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4"/>
            <p:cNvSpPr txBox="1">
              <a:spLocks noChangeArrowheads="1"/>
            </p:cNvSpPr>
            <p:nvPr/>
          </p:nvSpPr>
          <p:spPr bwMode="auto">
            <a:xfrm>
              <a:off x="1554" y="2400"/>
              <a:ext cx="41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1 sine</a:t>
              </a:r>
            </a:p>
          </p:txBody>
        </p:sp>
        <p:sp>
          <p:nvSpPr>
            <p:cNvPr id="16395" name="Text Box 5"/>
            <p:cNvSpPr txBox="1">
              <a:spLocks noChangeArrowheads="1"/>
            </p:cNvSpPr>
            <p:nvPr/>
          </p:nvSpPr>
          <p:spPr bwMode="auto">
            <a:xfrm>
              <a:off x="2602" y="2400"/>
              <a:ext cx="470"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2 sines</a:t>
              </a:r>
            </a:p>
          </p:txBody>
        </p:sp>
        <p:sp>
          <p:nvSpPr>
            <p:cNvPr id="16396" name="Text Box 6"/>
            <p:cNvSpPr txBox="1">
              <a:spLocks noChangeArrowheads="1"/>
            </p:cNvSpPr>
            <p:nvPr/>
          </p:nvSpPr>
          <p:spPr bwMode="auto">
            <a:xfrm>
              <a:off x="3706" y="2400"/>
              <a:ext cx="470"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4 sines</a:t>
              </a:r>
            </a:p>
          </p:txBody>
        </p:sp>
        <p:sp>
          <p:nvSpPr>
            <p:cNvPr id="16397" name="Text Box 7"/>
            <p:cNvSpPr txBox="1">
              <a:spLocks noChangeArrowheads="1"/>
            </p:cNvSpPr>
            <p:nvPr/>
          </p:nvSpPr>
          <p:spPr bwMode="auto">
            <a:xfrm>
              <a:off x="1532" y="3772"/>
              <a:ext cx="470"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8 sines</a:t>
              </a:r>
            </a:p>
          </p:txBody>
        </p:sp>
        <p:sp>
          <p:nvSpPr>
            <p:cNvPr id="16398" name="Text Box 8"/>
            <p:cNvSpPr txBox="1">
              <a:spLocks noChangeArrowheads="1"/>
            </p:cNvSpPr>
            <p:nvPr/>
          </p:nvSpPr>
          <p:spPr bwMode="auto">
            <a:xfrm>
              <a:off x="2588" y="3772"/>
              <a:ext cx="53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16 sines</a:t>
              </a:r>
            </a:p>
          </p:txBody>
        </p:sp>
        <p:sp>
          <p:nvSpPr>
            <p:cNvPr id="16399" name="Text Box 9"/>
            <p:cNvSpPr txBox="1">
              <a:spLocks noChangeArrowheads="1"/>
            </p:cNvSpPr>
            <p:nvPr/>
          </p:nvSpPr>
          <p:spPr bwMode="auto">
            <a:xfrm>
              <a:off x="3692" y="3772"/>
              <a:ext cx="53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t>32 sines</a:t>
              </a:r>
            </a:p>
          </p:txBody>
        </p:sp>
      </p:grpSp>
      <p:sp>
        <p:nvSpPr>
          <p:cNvPr id="16391" name="Text Box 11"/>
          <p:cNvSpPr txBox="1">
            <a:spLocks noChangeArrowheads="1"/>
          </p:cNvSpPr>
          <p:nvPr/>
        </p:nvSpPr>
        <p:spPr bwMode="auto">
          <a:xfrm>
            <a:off x="152400" y="2514600"/>
            <a:ext cx="1828800" cy="1314450"/>
          </a:xfrm>
          <a:prstGeom prst="rect">
            <a:avLst/>
          </a:prstGeom>
          <a:solidFill>
            <a:srgbClr val="FFFFCC"/>
          </a:solidFill>
          <a:ln>
            <a:noFill/>
          </a:ln>
          <a:effectLst>
            <a:outerShdw blurRad="63500" dist="63500" dir="27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mic Sans MS" pitchFamily="66" charset="0"/>
              </a:rPr>
              <a:t>The limit of the  given sequence of partial sums</a:t>
            </a:r>
            <a:r>
              <a:rPr lang="en-US" altLang="en-US" sz="1600" baseline="30000" dirty="0">
                <a:latin typeface="Comic Sans MS" pitchFamily="66" charset="0"/>
              </a:rPr>
              <a:t>1</a:t>
            </a:r>
            <a:r>
              <a:rPr lang="en-US" altLang="en-US" sz="1600" dirty="0">
                <a:latin typeface="Comic Sans MS" pitchFamily="66" charset="0"/>
              </a:rPr>
              <a:t> is exactly a square wave</a:t>
            </a:r>
          </a:p>
        </p:txBody>
      </p:sp>
      <p:sp>
        <p:nvSpPr>
          <p:cNvPr id="16392" name="Text Box 12"/>
          <p:cNvSpPr txBox="1">
            <a:spLocks noChangeArrowheads="1"/>
          </p:cNvSpPr>
          <p:nvPr/>
        </p:nvSpPr>
        <p:spPr bwMode="auto">
          <a:xfrm>
            <a:off x="7239000" y="5105400"/>
            <a:ext cx="1447800" cy="954107"/>
          </a:xfrm>
          <a:prstGeom prst="rect">
            <a:avLst/>
          </a:prstGeom>
          <a:solidFill>
            <a:srgbClr val="FFFFCC"/>
          </a:solidFill>
          <a:ln>
            <a:noFill/>
          </a:ln>
          <a:effectLst>
            <a:outerShdw blurRad="63500" dist="63500" dir="27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baseline="30000" dirty="0">
                <a:latin typeface="Comic Sans MS" pitchFamily="66" charset="0"/>
              </a:rPr>
              <a:t>1 </a:t>
            </a:r>
            <a:r>
              <a:rPr lang="en-US" altLang="en-US" sz="1400" dirty="0">
                <a:latin typeface="Comic Sans MS" pitchFamily="66" charset="0"/>
              </a:rPr>
              <a:t>the limit as </a:t>
            </a:r>
            <a:r>
              <a:rPr lang="en-US" altLang="en-US" sz="1400" i="1" dirty="0">
                <a:latin typeface="Times New Roman" pitchFamily="18" charset="0"/>
              </a:rPr>
              <a:t>n</a:t>
            </a:r>
            <a:r>
              <a:rPr lang="en-US" altLang="en-US" sz="1400" dirty="0">
                <a:latin typeface="Comic Sans MS" pitchFamily="66" charset="0"/>
              </a:rPr>
              <a:t> </a:t>
            </a:r>
            <a:r>
              <a:rPr lang="en-US" altLang="en-US" sz="1400" dirty="0" smtClean="0">
                <a:latin typeface="Comic Sans MS" pitchFamily="66" charset="0"/>
              </a:rPr>
              <a:t>becomes large </a:t>
            </a:r>
            <a:r>
              <a:rPr lang="en-US" altLang="en-US" sz="1400" dirty="0">
                <a:latin typeface="Comic Sans MS" pitchFamily="66" charset="0"/>
              </a:rPr>
              <a:t>of the sum of </a:t>
            </a:r>
            <a:r>
              <a:rPr lang="en-US" altLang="en-US" sz="1400" i="1" dirty="0">
                <a:latin typeface="Times New Roman" pitchFamily="18" charset="0"/>
              </a:rPr>
              <a:t>n</a:t>
            </a:r>
            <a:r>
              <a:rPr lang="en-US" altLang="en-US" sz="1400" dirty="0">
                <a:latin typeface="Comic Sans MS" pitchFamily="66" charset="0"/>
              </a:rPr>
              <a:t> sines.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4 October 2016</a:t>
            </a:r>
            <a:endParaRPr lang="en-US"/>
          </a:p>
        </p:txBody>
      </p:sp>
      <p:sp>
        <p:nvSpPr>
          <p:cNvPr id="9" name="Slide Number Placeholder 3"/>
          <p:cNvSpPr>
            <a:spLocks noGrp="1"/>
          </p:cNvSpPr>
          <p:nvPr>
            <p:ph type="sldNum" sz="quarter" idx="11"/>
          </p:nvPr>
        </p:nvSpPr>
        <p:spPr/>
        <p:txBody>
          <a:bodyPr/>
          <a:lstStyle/>
          <a:p>
            <a:pPr>
              <a:defRPr/>
            </a:pPr>
            <a:fld id="{0350530E-3A9C-4DC6-9A3C-AE981D2D98E0}" type="slidenum">
              <a:rPr lang="en-US"/>
              <a:pPr>
                <a:defRPr/>
              </a:pPr>
              <a:t>15</a:t>
            </a:fld>
            <a:endParaRPr lang="en-US"/>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17413" name="Picture 3" descr="sinewave512"/>
          <p:cNvPicPr>
            <a:picLocks noChangeAspect="1" noChangeArrowheads="1"/>
          </p:cNvPicPr>
          <p:nvPr/>
        </p:nvPicPr>
        <p:blipFill>
          <a:blip r:embed="rId3">
            <a:extLst>
              <a:ext uri="{28A0092B-C50C-407E-A947-70E740481C1C}">
                <a14:useLocalDpi xmlns:a14="http://schemas.microsoft.com/office/drawing/2010/main" val="0"/>
              </a:ext>
            </a:extLst>
          </a:blip>
          <a:srcRect l="3297" t="12869" r="3297" b="12869"/>
          <a:stretch>
            <a:fillRect/>
          </a:stretch>
        </p:blipFill>
        <p:spPr bwMode="auto">
          <a:xfrm>
            <a:off x="1371600" y="1893888"/>
            <a:ext cx="6478588" cy="2638425"/>
          </a:xfrm>
          <a:prstGeom prst="rect">
            <a:avLst/>
          </a:prstGeom>
          <a:noFill/>
          <a:ln w="9525">
            <a:solidFill>
              <a:schemeClr val="tx1"/>
            </a:solidFill>
            <a:miter lim="800000"/>
            <a:headEnd/>
            <a:tailEnd/>
          </a:ln>
          <a:effectLst>
            <a:outerShdw blurRad="63500" dist="635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17414" name="Rectangle 2"/>
          <p:cNvSpPr>
            <a:spLocks noGrp="1" noChangeArrowheads="1"/>
          </p:cNvSpPr>
          <p:nvPr>
            <p:ph type="title"/>
          </p:nvPr>
        </p:nvSpPr>
        <p:spPr>
          <a:xfrm>
            <a:off x="2362200" y="990600"/>
            <a:ext cx="4419600" cy="723900"/>
          </a:xfrm>
        </p:spPr>
        <p:txBody>
          <a:bodyPr/>
          <a:lstStyle/>
          <a:p>
            <a:r>
              <a:rPr lang="en-US" altLang="en-US" smtClean="0"/>
              <a:t>Anatomy of a Sinusoid</a:t>
            </a:r>
          </a:p>
        </p:txBody>
      </p:sp>
      <p:sp>
        <p:nvSpPr>
          <p:cNvPr id="17415" name="Text Box 7"/>
          <p:cNvSpPr txBox="1">
            <a:spLocks noChangeArrowheads="1"/>
          </p:cNvSpPr>
          <p:nvPr/>
        </p:nvSpPr>
        <p:spPr bwMode="auto">
          <a:xfrm>
            <a:off x="3810000" y="1941513"/>
            <a:ext cx="5207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i="1">
                <a:solidFill>
                  <a:srgbClr val="0000FF"/>
                </a:solidFill>
                <a:latin typeface="Times New Roman" pitchFamily="18" charset="0"/>
              </a:rPr>
              <a:t>f </a:t>
            </a:r>
            <a:r>
              <a:rPr lang="en-US" altLang="en-US" sz="1800">
                <a:solidFill>
                  <a:srgbClr val="0000FF"/>
                </a:solidFill>
                <a:latin typeface="Times New Roman" pitchFamily="18" charset="0"/>
              </a:rPr>
              <a:t>(</a:t>
            </a:r>
            <a:r>
              <a:rPr lang="en-US" altLang="en-US" sz="1800" i="1">
                <a:solidFill>
                  <a:srgbClr val="0000FF"/>
                </a:solidFill>
                <a:latin typeface="Times New Roman" pitchFamily="18" charset="0"/>
              </a:rPr>
              <a:t>t</a:t>
            </a:r>
            <a:r>
              <a:rPr lang="en-US" altLang="en-US" sz="1800">
                <a:solidFill>
                  <a:srgbClr val="0000FF"/>
                </a:solidFill>
                <a:latin typeface="Times New Roman" pitchFamily="18" charset="0"/>
              </a:rPr>
              <a:t>)</a:t>
            </a:r>
          </a:p>
        </p:txBody>
      </p:sp>
      <p:sp>
        <p:nvSpPr>
          <p:cNvPr id="17417" name="Text Box 18"/>
          <p:cNvSpPr txBox="1">
            <a:spLocks noChangeArrowheads="1"/>
          </p:cNvSpPr>
          <p:nvPr/>
        </p:nvSpPr>
        <p:spPr bwMode="auto">
          <a:xfrm>
            <a:off x="3387725" y="3797300"/>
            <a:ext cx="28575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600">
                <a:solidFill>
                  <a:schemeClr val="accent1"/>
                </a:solidFill>
                <a:latin typeface="Times New Roman" pitchFamily="18" charset="0"/>
              </a:rPr>
              <a:t>0</a:t>
            </a:r>
          </a:p>
        </p:txBody>
      </p:sp>
      <p:graphicFrame>
        <p:nvGraphicFramePr>
          <p:cNvPr id="17418" name="Object 1"/>
          <p:cNvGraphicFramePr>
            <a:graphicFrameLocks noChangeAspect="1"/>
          </p:cNvGraphicFramePr>
          <p:nvPr>
            <p:extLst>
              <p:ext uri="{D42A27DB-BD31-4B8C-83A1-F6EECF244321}">
                <p14:modId xmlns:p14="http://schemas.microsoft.com/office/powerpoint/2010/main" val="603014356"/>
              </p:ext>
            </p:extLst>
          </p:nvPr>
        </p:nvGraphicFramePr>
        <p:xfrm>
          <a:off x="1397000" y="5086350"/>
          <a:ext cx="2133600" cy="647700"/>
        </p:xfrm>
        <a:graphic>
          <a:graphicData uri="http://schemas.openxmlformats.org/presentationml/2006/ole">
            <mc:AlternateContent xmlns:mc="http://schemas.openxmlformats.org/markup-compatibility/2006">
              <mc:Choice xmlns:v="urn:schemas-microsoft-com:vml" Requires="v">
                <p:oleObj spid="_x0000_s17589" name="Equation" r:id="rId4" imgW="1422360" imgH="431640" progId="Equation.DSMT4">
                  <p:embed/>
                </p:oleObj>
              </mc:Choice>
              <mc:Fallback>
                <p:oleObj name="Equation" r:id="rId4" imgW="1422360" imgH="431640" progId="Equation.DSMT4">
                  <p:embed/>
                  <p:pic>
                    <p:nvPicPr>
                      <p:cNvPr id="0" name="Object 1"/>
                      <p:cNvPicPr>
                        <a:picLocks noChangeAspect="1" noChangeArrowheads="1"/>
                      </p:cNvPicPr>
                      <p:nvPr/>
                    </p:nvPicPr>
                    <p:blipFill>
                      <a:blip r:embed="rId5"/>
                      <a:srcRect/>
                      <a:stretch>
                        <a:fillRect/>
                      </a:stretch>
                    </p:blipFill>
                    <p:spPr bwMode="auto">
                      <a:xfrm>
                        <a:off x="1397000" y="5086350"/>
                        <a:ext cx="2133600"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3"/>
          <p:cNvGrpSpPr/>
          <p:nvPr/>
        </p:nvGrpSpPr>
        <p:grpSpPr>
          <a:xfrm>
            <a:off x="4114800" y="4953000"/>
            <a:ext cx="4572000" cy="914400"/>
            <a:chOff x="4191000" y="4953000"/>
            <a:chExt cx="4572000" cy="914400"/>
          </a:xfrm>
        </p:grpSpPr>
        <p:sp>
          <p:nvSpPr>
            <p:cNvPr id="3" name="Rectangle 2"/>
            <p:cNvSpPr/>
            <p:nvPr/>
          </p:nvSpPr>
          <p:spPr bwMode="auto">
            <a:xfrm>
              <a:off x="4191000" y="4953000"/>
              <a:ext cx="4572000" cy="914400"/>
            </a:xfrm>
            <a:prstGeom prst="rect">
              <a:avLst/>
            </a:prstGeom>
            <a:solidFill>
              <a:schemeClr val="bg1"/>
            </a:solidFill>
            <a:ln w="9525" cap="flat" cmpd="sng" algn="ctr">
              <a:solidFill>
                <a:schemeClr val="tx1"/>
              </a:solidFill>
              <a:prstDash val="solid"/>
              <a:round/>
              <a:headEnd type="none" w="med" len="med"/>
              <a:tailEnd type="none" w="med" len="med"/>
            </a:ln>
            <a:effectLst>
              <a:outerShdw blurRad="63500" dist="63500" dir="2700000" algn="tl" rotWithShape="0">
                <a:prstClr val="black">
                  <a:alpha val="25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52470381"/>
                </p:ext>
              </p:extLst>
            </p:nvPr>
          </p:nvGraphicFramePr>
          <p:xfrm>
            <a:off x="4267200" y="5029200"/>
            <a:ext cx="4423833" cy="762000"/>
          </p:xfrm>
          <a:graphic>
            <a:graphicData uri="http://schemas.openxmlformats.org/presentationml/2006/ole">
              <mc:AlternateContent xmlns:mc="http://schemas.openxmlformats.org/markup-compatibility/2006">
                <mc:Choice xmlns:v="urn:schemas-microsoft-com:vml" Requires="v">
                  <p:oleObj spid="_x0000_s17590" name="Equation" r:id="rId6" imgW="2654280" imgH="457200" progId="Equation.DSMT4">
                    <p:embed/>
                  </p:oleObj>
                </mc:Choice>
                <mc:Fallback>
                  <p:oleObj name="Equation" r:id="rId6" imgW="2654280" imgH="457200" progId="Equation.DSMT4">
                    <p:embed/>
                    <p:pic>
                      <p:nvPicPr>
                        <p:cNvPr id="0" name=""/>
                        <p:cNvPicPr/>
                        <p:nvPr/>
                      </p:nvPicPr>
                      <p:blipFill>
                        <a:blip r:embed="rId7"/>
                        <a:stretch>
                          <a:fillRect/>
                        </a:stretch>
                      </p:blipFill>
                      <p:spPr>
                        <a:xfrm>
                          <a:off x="4267200" y="5029200"/>
                          <a:ext cx="4423833" cy="76200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quarter" idx="10"/>
          </p:nvPr>
        </p:nvSpPr>
        <p:spPr/>
        <p:txBody>
          <a:bodyPr/>
          <a:lstStyle/>
          <a:p>
            <a:pPr>
              <a:defRPr/>
            </a:pPr>
            <a:r>
              <a:rPr lang="en-US" smtClean="0"/>
              <a:t>4 October 2016</a:t>
            </a:r>
            <a:endParaRPr lang="en-US"/>
          </a:p>
        </p:txBody>
      </p:sp>
      <p:sp>
        <p:nvSpPr>
          <p:cNvPr id="7" name="Slide Number Placeholder 3"/>
          <p:cNvSpPr>
            <a:spLocks noGrp="1"/>
          </p:cNvSpPr>
          <p:nvPr>
            <p:ph type="sldNum" sz="quarter" idx="11"/>
          </p:nvPr>
        </p:nvSpPr>
        <p:spPr/>
        <p:txBody>
          <a:bodyPr/>
          <a:lstStyle/>
          <a:p>
            <a:pPr>
              <a:defRPr/>
            </a:pPr>
            <a:fld id="{79E2AB4C-BE22-489C-8A84-13C7576ABFB7}" type="slidenum">
              <a:rPr lang="en-US"/>
              <a:pPr>
                <a:defRPr/>
              </a:pPr>
              <a:t>16</a:t>
            </a:fld>
            <a:endParaRPr lang="en-US"/>
          </a:p>
        </p:txBody>
      </p:sp>
      <p:sp>
        <p:nvSpPr>
          <p:cNvPr id="8"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18437" name="Rectangle 2"/>
          <p:cNvSpPr>
            <a:spLocks noGrp="1" noChangeArrowheads="1"/>
          </p:cNvSpPr>
          <p:nvPr>
            <p:ph type="title"/>
          </p:nvPr>
        </p:nvSpPr>
        <p:spPr>
          <a:xfrm>
            <a:off x="457200" y="1066800"/>
            <a:ext cx="8229600" cy="641350"/>
          </a:xfrm>
        </p:spPr>
        <p:txBody>
          <a:bodyPr>
            <a:spAutoFit/>
          </a:bodyPr>
          <a:lstStyle/>
          <a:p>
            <a:r>
              <a:rPr lang="en-US" altLang="en-US" smtClean="0"/>
              <a:t>The Inner Product: a Measure of Similarity</a:t>
            </a:r>
          </a:p>
        </p:txBody>
      </p:sp>
      <p:graphicFrame>
        <p:nvGraphicFramePr>
          <p:cNvPr id="18438" name="Object 16"/>
          <p:cNvGraphicFramePr>
            <a:graphicFrameLocks noChangeAspect="1"/>
          </p:cNvGraphicFramePr>
          <p:nvPr>
            <p:extLst>
              <p:ext uri="{D42A27DB-BD31-4B8C-83A1-F6EECF244321}">
                <p14:modId xmlns:p14="http://schemas.microsoft.com/office/powerpoint/2010/main" val="1928722472"/>
              </p:ext>
            </p:extLst>
          </p:nvPr>
        </p:nvGraphicFramePr>
        <p:xfrm>
          <a:off x="434975" y="1806575"/>
          <a:ext cx="7646988" cy="2178050"/>
        </p:xfrm>
        <a:graphic>
          <a:graphicData uri="http://schemas.openxmlformats.org/presentationml/2006/ole">
            <mc:AlternateContent xmlns:mc="http://schemas.openxmlformats.org/markup-compatibility/2006">
              <mc:Choice xmlns:v="urn:schemas-microsoft-com:vml" Requires="v">
                <p:oleObj spid="_x0000_s18696" name="Equation" r:id="rId3" imgW="4368600" imgH="1244520" progId="Equation.DSMT4">
                  <p:embed/>
                </p:oleObj>
              </mc:Choice>
              <mc:Fallback>
                <p:oleObj name="Equation" r:id="rId3" imgW="4368600" imgH="1244520" progId="Equation.DSMT4">
                  <p:embed/>
                  <p:pic>
                    <p:nvPicPr>
                      <p:cNvPr id="0" name="Object 16"/>
                      <p:cNvPicPr>
                        <a:picLocks noChangeAspect="1" noChangeArrowheads="1"/>
                      </p:cNvPicPr>
                      <p:nvPr/>
                    </p:nvPicPr>
                    <p:blipFill>
                      <a:blip r:embed="rId4"/>
                      <a:srcRect/>
                      <a:stretch>
                        <a:fillRect/>
                      </a:stretch>
                    </p:blipFill>
                    <p:spPr bwMode="auto">
                      <a:xfrm>
                        <a:off x="434975" y="1806575"/>
                        <a:ext cx="7646988" cy="217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17"/>
          <p:cNvGraphicFramePr>
            <a:graphicFrameLocks noChangeAspect="1"/>
          </p:cNvGraphicFramePr>
          <p:nvPr/>
        </p:nvGraphicFramePr>
        <p:xfrm>
          <a:off x="465138" y="4075113"/>
          <a:ext cx="7188200" cy="758825"/>
        </p:xfrm>
        <a:graphic>
          <a:graphicData uri="http://schemas.openxmlformats.org/presentationml/2006/ole">
            <mc:AlternateContent xmlns:mc="http://schemas.openxmlformats.org/markup-compatibility/2006">
              <mc:Choice xmlns:v="urn:schemas-microsoft-com:vml" Requires="v">
                <p:oleObj spid="_x0000_s18697" name="Equation" r:id="rId5" imgW="4089400" imgH="431800" progId="Equation.DSMT4">
                  <p:embed/>
                </p:oleObj>
              </mc:Choice>
              <mc:Fallback>
                <p:oleObj name="Equation" r:id="rId5" imgW="4089400" imgH="4318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8" y="4075113"/>
                        <a:ext cx="71882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18"/>
          <p:cNvGraphicFramePr>
            <a:graphicFrameLocks noChangeAspect="1"/>
          </p:cNvGraphicFramePr>
          <p:nvPr/>
        </p:nvGraphicFramePr>
        <p:xfrm>
          <a:off x="465138" y="4945063"/>
          <a:ext cx="7051675" cy="1174750"/>
        </p:xfrm>
        <a:graphic>
          <a:graphicData uri="http://schemas.openxmlformats.org/presentationml/2006/ole">
            <mc:AlternateContent xmlns:mc="http://schemas.openxmlformats.org/markup-compatibility/2006">
              <mc:Choice xmlns:v="urn:schemas-microsoft-com:vml" Requires="v">
                <p:oleObj spid="_x0000_s18698" name="Equation" r:id="rId7" imgW="4038600" imgH="673100" progId="Equation.DSMT4">
                  <p:embed/>
                </p:oleObj>
              </mc:Choice>
              <mc:Fallback>
                <p:oleObj name="Equation" r:id="rId7" imgW="4038600" imgH="6731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138" y="4945063"/>
                        <a:ext cx="7051675"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3"/>
          <p:cNvSpPr>
            <a:spLocks noGrp="1"/>
          </p:cNvSpPr>
          <p:nvPr>
            <p:ph type="dt" sz="quarter" idx="10"/>
          </p:nvPr>
        </p:nvSpPr>
        <p:spPr/>
        <p:txBody>
          <a:bodyPr/>
          <a:lstStyle/>
          <a:p>
            <a:pPr>
              <a:defRPr/>
            </a:pPr>
            <a:r>
              <a:rPr lang="en-US" smtClean="0"/>
              <a:t>4 October 2016</a:t>
            </a:r>
            <a:endParaRPr lang="en-US"/>
          </a:p>
        </p:txBody>
      </p:sp>
      <p:sp>
        <p:nvSpPr>
          <p:cNvPr id="13" name="Slide Number Placeholder 4"/>
          <p:cNvSpPr>
            <a:spLocks noGrp="1"/>
          </p:cNvSpPr>
          <p:nvPr>
            <p:ph type="sldNum" sz="quarter" idx="11"/>
          </p:nvPr>
        </p:nvSpPr>
        <p:spPr/>
        <p:txBody>
          <a:bodyPr/>
          <a:lstStyle/>
          <a:p>
            <a:pPr>
              <a:defRPr/>
            </a:pPr>
            <a:fld id="{0AD347BD-0D9A-4CBC-9781-C578D3118551}" type="slidenum">
              <a:rPr lang="en-US"/>
              <a:pPr>
                <a:defRPr/>
              </a:pPr>
              <a:t>17</a:t>
            </a:fld>
            <a:endParaRPr lang="en-US"/>
          </a:p>
        </p:txBody>
      </p:sp>
      <p:sp>
        <p:nvSpPr>
          <p:cNvPr id="14"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19461" name="Text Box 10"/>
          <p:cNvSpPr txBox="1">
            <a:spLocks noChangeArrowheads="1"/>
          </p:cNvSpPr>
          <p:nvPr/>
        </p:nvSpPr>
        <p:spPr bwMode="auto">
          <a:xfrm>
            <a:off x="1524000" y="182563"/>
            <a:ext cx="2565400" cy="5794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3200">
                <a:latin typeface="Times New Roman" pitchFamily="18" charset="0"/>
              </a:rPr>
              <a:t>Inner Products</a:t>
            </a:r>
          </a:p>
        </p:txBody>
      </p:sp>
      <p:graphicFrame>
        <p:nvGraphicFramePr>
          <p:cNvPr id="19462" name="Object 9"/>
          <p:cNvGraphicFramePr>
            <a:graphicFrameLocks noChangeAspect="1"/>
          </p:cNvGraphicFramePr>
          <p:nvPr/>
        </p:nvGraphicFramePr>
        <p:xfrm>
          <a:off x="5219700" y="5181600"/>
          <a:ext cx="1922463" cy="704850"/>
        </p:xfrm>
        <a:graphic>
          <a:graphicData uri="http://schemas.openxmlformats.org/presentationml/2006/ole">
            <mc:AlternateContent xmlns:mc="http://schemas.openxmlformats.org/markup-compatibility/2006">
              <mc:Choice xmlns:v="urn:schemas-microsoft-com:vml" Requires="v">
                <p:oleObj spid="_x0000_s19558" name="Equation" r:id="rId3" imgW="1282700" imgH="469900" progId="Equation.3">
                  <p:embed/>
                </p:oleObj>
              </mc:Choice>
              <mc:Fallback>
                <p:oleObj name="Equation" r:id="rId3" imgW="1282700" imgH="469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5181600"/>
                        <a:ext cx="1922463"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3" name="Group 4"/>
          <p:cNvGrpSpPr>
            <a:grpSpLocks/>
          </p:cNvGrpSpPr>
          <p:nvPr/>
        </p:nvGrpSpPr>
        <p:grpSpPr bwMode="auto">
          <a:xfrm>
            <a:off x="1371600" y="1066800"/>
            <a:ext cx="6399213" cy="5032375"/>
            <a:chOff x="1371600" y="1066800"/>
            <a:chExt cx="6399213" cy="5032375"/>
          </a:xfrm>
        </p:grpSpPr>
        <p:pic>
          <p:nvPicPr>
            <p:cNvPr id="19464" name="Picture 6" descr="functionfandgandfg"/>
            <p:cNvPicPr>
              <a:picLocks noChangeAspect="1" noChangeArrowheads="1"/>
            </p:cNvPicPr>
            <p:nvPr/>
          </p:nvPicPr>
          <p:blipFill>
            <a:blip r:embed="rId5">
              <a:extLst>
                <a:ext uri="{28A0092B-C50C-407E-A947-70E740481C1C}">
                  <a14:useLocalDpi xmlns:a14="http://schemas.microsoft.com/office/drawing/2010/main" val="0"/>
                </a:ext>
              </a:extLst>
            </a:blip>
            <a:srcRect l="6247" t="3329" r="6247" b="4994"/>
            <a:stretch>
              <a:fillRect/>
            </a:stretch>
          </p:blipFill>
          <p:spPr bwMode="auto">
            <a:xfrm>
              <a:off x="4572000" y="10668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5" name="Picture 7" descr="functionfg"/>
            <p:cNvPicPr>
              <a:picLocks noChangeAspect="1" noChangeArrowheads="1"/>
            </p:cNvPicPr>
            <p:nvPr/>
          </p:nvPicPr>
          <p:blipFill>
            <a:blip r:embed="rId6">
              <a:extLst>
                <a:ext uri="{28A0092B-C50C-407E-A947-70E740481C1C}">
                  <a14:useLocalDpi xmlns:a14="http://schemas.microsoft.com/office/drawing/2010/main" val="0"/>
                </a:ext>
              </a:extLst>
            </a:blip>
            <a:srcRect l="6247" t="3329" r="6247" b="4994"/>
            <a:stretch>
              <a:fillRect/>
            </a:stretch>
          </p:blipFill>
          <p:spPr bwMode="auto">
            <a:xfrm>
              <a:off x="4572000" y="3582987"/>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6" name="Picture 4" descr="functionf"/>
            <p:cNvPicPr>
              <a:picLocks noChangeAspect="1" noChangeArrowheads="1"/>
            </p:cNvPicPr>
            <p:nvPr/>
          </p:nvPicPr>
          <p:blipFill>
            <a:blip r:embed="rId7">
              <a:extLst>
                <a:ext uri="{28A0092B-C50C-407E-A947-70E740481C1C}">
                  <a14:useLocalDpi xmlns:a14="http://schemas.microsoft.com/office/drawing/2010/main" val="0"/>
                </a:ext>
              </a:extLst>
            </a:blip>
            <a:srcRect l="6247" t="3329" r="6247" b="4994"/>
            <a:stretch>
              <a:fillRect/>
            </a:stretch>
          </p:blipFill>
          <p:spPr bwMode="auto">
            <a:xfrm>
              <a:off x="1371600" y="10668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7" name="Picture 5" descr="functionfandg"/>
            <p:cNvPicPr>
              <a:picLocks noChangeAspect="1" noChangeArrowheads="1"/>
            </p:cNvPicPr>
            <p:nvPr/>
          </p:nvPicPr>
          <p:blipFill>
            <a:blip r:embed="rId8">
              <a:extLst>
                <a:ext uri="{28A0092B-C50C-407E-A947-70E740481C1C}">
                  <a14:useLocalDpi xmlns:a14="http://schemas.microsoft.com/office/drawing/2010/main" val="0"/>
                </a:ext>
              </a:extLst>
            </a:blip>
            <a:srcRect l="6247" t="3329" r="6247" b="4994"/>
            <a:stretch>
              <a:fillRect/>
            </a:stretch>
          </p:blipFill>
          <p:spPr bwMode="auto">
            <a:xfrm>
              <a:off x="1371600" y="3581400"/>
              <a:ext cx="3198813" cy="251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8" name="Text Box 11"/>
            <p:cNvSpPr txBox="1">
              <a:spLocks noChangeArrowheads="1"/>
            </p:cNvSpPr>
            <p:nvPr/>
          </p:nvSpPr>
          <p:spPr bwMode="auto">
            <a:xfrm>
              <a:off x="2370138" y="2805113"/>
              <a:ext cx="1208087" cy="304800"/>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latin typeface="Comic Sans MS" pitchFamily="66" charset="0"/>
                </a:rPr>
                <a:t>a function, f</a:t>
              </a:r>
            </a:p>
          </p:txBody>
        </p:sp>
        <p:sp>
          <p:nvSpPr>
            <p:cNvPr id="19469" name="Text Box 12"/>
            <p:cNvSpPr txBox="1">
              <a:spLocks noChangeArrowheads="1"/>
            </p:cNvSpPr>
            <p:nvPr/>
          </p:nvSpPr>
          <p:spPr bwMode="auto">
            <a:xfrm>
              <a:off x="2012950" y="5400576"/>
              <a:ext cx="1922463" cy="304800"/>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solidFill>
                    <a:schemeClr val="accent5">
                      <a:lumMod val="50000"/>
                    </a:schemeClr>
                  </a:solidFill>
                  <a:latin typeface="Comic Sans MS" pitchFamily="66" charset="0"/>
                </a:rPr>
                <a:t>g</a:t>
              </a:r>
              <a:r>
                <a:rPr lang="en-US" altLang="en-US" sz="1400" dirty="0">
                  <a:latin typeface="Comic Sans MS" pitchFamily="66" charset="0"/>
                </a:rPr>
                <a:t> is a component of f</a:t>
              </a:r>
            </a:p>
          </p:txBody>
        </p:sp>
        <p:sp>
          <p:nvSpPr>
            <p:cNvPr id="19470" name="Text Box 13"/>
            <p:cNvSpPr txBox="1">
              <a:spLocks noChangeArrowheads="1"/>
            </p:cNvSpPr>
            <p:nvPr/>
          </p:nvSpPr>
          <p:spPr bwMode="auto">
            <a:xfrm>
              <a:off x="5072393" y="2806700"/>
              <a:ext cx="2395207" cy="307777"/>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solidFill>
                    <a:srgbClr val="C00000"/>
                  </a:solidFill>
                  <a:latin typeface="Comic Sans MS" pitchFamily="66" charset="0"/>
                </a:rPr>
                <a:t>pointwise </a:t>
              </a:r>
              <a:r>
                <a:rPr lang="en-US" altLang="en-US" sz="1400" dirty="0" smtClean="0">
                  <a:solidFill>
                    <a:srgbClr val="C00000"/>
                  </a:solidFill>
                  <a:latin typeface="Comic Sans MS" pitchFamily="66" charset="0"/>
                </a:rPr>
                <a:t>product:</a:t>
              </a:r>
              <a:r>
                <a:rPr lang="en-US" altLang="en-US" sz="1400" dirty="0" smtClean="0">
                  <a:latin typeface="Comic Sans MS" pitchFamily="66" charset="0"/>
                </a:rPr>
                <a:t> </a:t>
              </a:r>
              <a:r>
                <a:rPr lang="en-US" altLang="en-US" sz="1400" dirty="0">
                  <a:latin typeface="Comic Sans MS" pitchFamily="66" charset="0"/>
                </a:rPr>
                <a:t>f(t)</a:t>
              </a:r>
              <a:r>
                <a:rPr lang="en-US" altLang="en-US" sz="1400" dirty="0">
                  <a:solidFill>
                    <a:schemeClr val="accent5">
                      <a:lumMod val="50000"/>
                    </a:schemeClr>
                  </a:solidFill>
                  <a:latin typeface="Comic Sans MS" pitchFamily="66" charset="0"/>
                </a:rPr>
                <a:t>g(t)</a:t>
              </a:r>
            </a:p>
          </p:txBody>
        </p:sp>
        <p:sp>
          <p:nvSpPr>
            <p:cNvPr id="15" name="Text Box 12"/>
            <p:cNvSpPr txBox="1">
              <a:spLocks noChangeArrowheads="1"/>
            </p:cNvSpPr>
            <p:nvPr/>
          </p:nvSpPr>
          <p:spPr bwMode="auto">
            <a:xfrm>
              <a:off x="5289594" y="5399088"/>
              <a:ext cx="1763624" cy="307777"/>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dirty="0" smtClean="0">
                  <a:latin typeface="Comic Sans MS" pitchFamily="66" charset="0"/>
                </a:rPr>
                <a:t>sum of the area </a:t>
              </a:r>
              <a:r>
                <a:rPr lang="en-US" altLang="en-US" sz="1400" dirty="0" smtClean="0">
                  <a:latin typeface="Comic Sans MS" pitchFamily="66" charset="0"/>
                  <a:sym typeface="Symbol"/>
                </a:rPr>
                <a:t>0</a:t>
              </a:r>
              <a:endParaRPr lang="en-US" altLang="en-US" sz="1400" dirty="0">
                <a:latin typeface="Comic Sans MS" pitchFamily="66" charset="0"/>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quarter" idx="10"/>
          </p:nvPr>
        </p:nvSpPr>
        <p:spPr/>
        <p:txBody>
          <a:bodyPr/>
          <a:lstStyle/>
          <a:p>
            <a:pPr>
              <a:defRPr/>
            </a:pPr>
            <a:r>
              <a:rPr lang="en-US" smtClean="0"/>
              <a:t>4 October 2016</a:t>
            </a:r>
            <a:endParaRPr lang="en-US"/>
          </a:p>
        </p:txBody>
      </p:sp>
      <p:sp>
        <p:nvSpPr>
          <p:cNvPr id="12" name="Slide Number Placeholder 4"/>
          <p:cNvSpPr>
            <a:spLocks noGrp="1"/>
          </p:cNvSpPr>
          <p:nvPr>
            <p:ph type="sldNum" sz="quarter" idx="11"/>
          </p:nvPr>
        </p:nvSpPr>
        <p:spPr/>
        <p:txBody>
          <a:bodyPr/>
          <a:lstStyle/>
          <a:p>
            <a:pPr>
              <a:defRPr/>
            </a:pPr>
            <a:fld id="{46C4539C-1CD3-4881-A04F-A489B4517DCD}" type="slidenum">
              <a:rPr lang="en-US"/>
              <a:pPr>
                <a:defRPr/>
              </a:pPr>
              <a:t>18</a:t>
            </a:fld>
            <a:endParaRPr lang="en-US"/>
          </a:p>
        </p:txBody>
      </p:sp>
      <p:sp>
        <p:nvSpPr>
          <p:cNvPr id="13"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20485" name="Text Box 13"/>
          <p:cNvSpPr txBox="1">
            <a:spLocks noChangeArrowheads="1"/>
          </p:cNvSpPr>
          <p:nvPr/>
        </p:nvSpPr>
        <p:spPr bwMode="auto">
          <a:xfrm>
            <a:off x="1524000" y="182563"/>
            <a:ext cx="2565400" cy="5794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3200">
                <a:latin typeface="Times New Roman" pitchFamily="18" charset="0"/>
              </a:rPr>
              <a:t>Inner Products</a:t>
            </a:r>
          </a:p>
        </p:txBody>
      </p:sp>
      <p:grpSp>
        <p:nvGrpSpPr>
          <p:cNvPr id="20486" name="Group 2"/>
          <p:cNvGrpSpPr>
            <a:grpSpLocks/>
          </p:cNvGrpSpPr>
          <p:nvPr/>
        </p:nvGrpSpPr>
        <p:grpSpPr bwMode="auto">
          <a:xfrm>
            <a:off x="1371600" y="1066800"/>
            <a:ext cx="6399213" cy="5030788"/>
            <a:chOff x="1371600" y="1066800"/>
            <a:chExt cx="6399213" cy="5030788"/>
          </a:xfrm>
        </p:grpSpPr>
        <p:graphicFrame>
          <p:nvGraphicFramePr>
            <p:cNvPr id="20487" name="Object 12"/>
            <p:cNvGraphicFramePr>
              <a:graphicFrameLocks noChangeAspect="1"/>
            </p:cNvGraphicFramePr>
            <p:nvPr/>
          </p:nvGraphicFramePr>
          <p:xfrm>
            <a:off x="5470525" y="5181600"/>
            <a:ext cx="1598613" cy="704850"/>
          </p:xfrm>
          <a:graphic>
            <a:graphicData uri="http://schemas.openxmlformats.org/presentationml/2006/ole">
              <mc:AlternateContent xmlns:mc="http://schemas.openxmlformats.org/markup-compatibility/2006">
                <mc:Choice xmlns:v="urn:schemas-microsoft-com:vml" Requires="v">
                  <p:oleObj spid="_x0000_s20581" name="Equation" r:id="rId3" imgW="1066800" imgH="469900" progId="Equation.3">
                    <p:embed/>
                  </p:oleObj>
                </mc:Choice>
                <mc:Fallback>
                  <p:oleObj name="Equation" r:id="rId3" imgW="1066800" imgH="4699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525" y="5181600"/>
                          <a:ext cx="1598613"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88" name="Picture 28" descr="functionfandhandfh"/>
            <p:cNvPicPr>
              <a:picLocks noChangeAspect="1" noChangeArrowheads="1"/>
            </p:cNvPicPr>
            <p:nvPr/>
          </p:nvPicPr>
          <p:blipFill>
            <a:blip r:embed="rId5">
              <a:extLst>
                <a:ext uri="{28A0092B-C50C-407E-A947-70E740481C1C}">
                  <a14:useLocalDpi xmlns:a14="http://schemas.microsoft.com/office/drawing/2010/main" val="0"/>
                </a:ext>
              </a:extLst>
            </a:blip>
            <a:srcRect l="6247" t="3329" r="6247" b="4994"/>
            <a:stretch>
              <a:fillRect/>
            </a:stretch>
          </p:blipFill>
          <p:spPr bwMode="auto">
            <a:xfrm>
              <a:off x="4572000" y="10668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9" name="Picture 5" descr="functionf"/>
            <p:cNvPicPr>
              <a:picLocks noChangeAspect="1" noChangeArrowheads="1"/>
            </p:cNvPicPr>
            <p:nvPr/>
          </p:nvPicPr>
          <p:blipFill>
            <a:blip r:embed="rId6">
              <a:extLst>
                <a:ext uri="{28A0092B-C50C-407E-A947-70E740481C1C}">
                  <a14:useLocalDpi xmlns:a14="http://schemas.microsoft.com/office/drawing/2010/main" val="0"/>
                </a:ext>
              </a:extLst>
            </a:blip>
            <a:srcRect l="6247" t="3329" r="6247" b="4994"/>
            <a:stretch>
              <a:fillRect/>
            </a:stretch>
          </p:blipFill>
          <p:spPr bwMode="auto">
            <a:xfrm>
              <a:off x="1371600" y="10668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0" name="Picture 11" descr="functionfh"/>
            <p:cNvPicPr>
              <a:picLocks noChangeAspect="1" noChangeArrowheads="1"/>
            </p:cNvPicPr>
            <p:nvPr/>
          </p:nvPicPr>
          <p:blipFill>
            <a:blip r:embed="rId7">
              <a:extLst>
                <a:ext uri="{28A0092B-C50C-407E-A947-70E740481C1C}">
                  <a14:useLocalDpi xmlns:a14="http://schemas.microsoft.com/office/drawing/2010/main" val="0"/>
                </a:ext>
              </a:extLst>
            </a:blip>
            <a:srcRect l="6247" t="3329" r="6247" b="4994"/>
            <a:stretch>
              <a:fillRect/>
            </a:stretch>
          </p:blipFill>
          <p:spPr bwMode="auto">
            <a:xfrm>
              <a:off x="4572000" y="35814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91" name="Picture 27" descr="functionfandh"/>
            <p:cNvPicPr>
              <a:picLocks noChangeAspect="1" noChangeArrowheads="1"/>
            </p:cNvPicPr>
            <p:nvPr/>
          </p:nvPicPr>
          <p:blipFill>
            <a:blip r:embed="rId8">
              <a:extLst>
                <a:ext uri="{28A0092B-C50C-407E-A947-70E740481C1C}">
                  <a14:useLocalDpi xmlns:a14="http://schemas.microsoft.com/office/drawing/2010/main" val="0"/>
                </a:ext>
              </a:extLst>
            </a:blip>
            <a:srcRect l="6247" t="3329" r="6247" b="4994"/>
            <a:stretch>
              <a:fillRect/>
            </a:stretch>
          </p:blipFill>
          <p:spPr bwMode="auto">
            <a:xfrm>
              <a:off x="1371600" y="3581400"/>
              <a:ext cx="3198813" cy="2516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92" name="Text Box 16"/>
            <p:cNvSpPr txBox="1">
              <a:spLocks noChangeArrowheads="1"/>
            </p:cNvSpPr>
            <p:nvPr/>
          </p:nvSpPr>
          <p:spPr bwMode="auto">
            <a:xfrm>
              <a:off x="1981200" y="5399088"/>
              <a:ext cx="1981200" cy="304800"/>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solidFill>
                    <a:schemeClr val="accent5">
                      <a:lumMod val="50000"/>
                    </a:schemeClr>
                  </a:solidFill>
                  <a:latin typeface="Comic Sans MS" pitchFamily="66" charset="0"/>
                </a:rPr>
                <a:t>h</a:t>
              </a:r>
              <a:r>
                <a:rPr lang="en-US" altLang="en-US" sz="1400" dirty="0">
                  <a:latin typeface="Comic Sans MS" pitchFamily="66" charset="0"/>
                </a:rPr>
                <a:t> is a not a comp. of f</a:t>
              </a:r>
            </a:p>
          </p:txBody>
        </p:sp>
        <p:sp>
          <p:nvSpPr>
            <p:cNvPr id="20493" name="Text Box 17"/>
            <p:cNvSpPr txBox="1">
              <a:spLocks noChangeArrowheads="1"/>
            </p:cNvSpPr>
            <p:nvPr/>
          </p:nvSpPr>
          <p:spPr bwMode="auto">
            <a:xfrm>
              <a:off x="5062774" y="2806700"/>
              <a:ext cx="2404826" cy="307777"/>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solidFill>
                    <a:srgbClr val="FF0000"/>
                  </a:solidFill>
                  <a:latin typeface="Comic Sans MS" pitchFamily="66" charset="0"/>
                </a:rPr>
                <a:t>pointwise </a:t>
              </a:r>
              <a:r>
                <a:rPr lang="en-US" altLang="en-US" sz="1400" dirty="0" smtClean="0">
                  <a:solidFill>
                    <a:srgbClr val="FF0000"/>
                  </a:solidFill>
                  <a:latin typeface="Comic Sans MS" pitchFamily="66" charset="0"/>
                </a:rPr>
                <a:t>product:</a:t>
              </a:r>
              <a:r>
                <a:rPr lang="en-US" altLang="en-US" sz="1400" dirty="0" smtClean="0">
                  <a:latin typeface="Comic Sans MS" pitchFamily="66" charset="0"/>
                </a:rPr>
                <a:t> </a:t>
              </a:r>
              <a:r>
                <a:rPr lang="en-US" altLang="en-US" sz="1400" dirty="0">
                  <a:latin typeface="Comic Sans MS" pitchFamily="66" charset="0"/>
                </a:rPr>
                <a:t>f(t)</a:t>
              </a:r>
              <a:r>
                <a:rPr lang="en-US" altLang="en-US" sz="1400" dirty="0">
                  <a:solidFill>
                    <a:schemeClr val="accent5">
                      <a:lumMod val="50000"/>
                    </a:schemeClr>
                  </a:solidFill>
                  <a:latin typeface="Comic Sans MS" pitchFamily="66" charset="0"/>
                </a:rPr>
                <a:t>h(t)</a:t>
              </a:r>
            </a:p>
          </p:txBody>
        </p:sp>
        <p:sp>
          <p:nvSpPr>
            <p:cNvPr id="20494" name="Text Box 11"/>
            <p:cNvSpPr txBox="1">
              <a:spLocks noChangeArrowheads="1"/>
            </p:cNvSpPr>
            <p:nvPr/>
          </p:nvSpPr>
          <p:spPr bwMode="auto">
            <a:xfrm>
              <a:off x="2370138" y="2805113"/>
              <a:ext cx="1208087" cy="304800"/>
            </a:xfrm>
            <a:prstGeom prst="rect">
              <a:avLst/>
            </a:prstGeom>
            <a:solidFill>
              <a:srgbClr val="FFFFCC"/>
            </a:solidFill>
            <a:ln>
              <a:noFill/>
            </a:ln>
            <a:effectLst>
              <a:outerShdw blurRad="38100" dist="38100" dir="27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400" dirty="0">
                  <a:latin typeface="Comic Sans MS" pitchFamily="66" charset="0"/>
                </a:rPr>
                <a:t>a function, f</a:t>
              </a:r>
            </a:p>
          </p:txBody>
        </p:sp>
      </p:grpSp>
      <p:sp>
        <p:nvSpPr>
          <p:cNvPr id="15" name="Text Box 12"/>
          <p:cNvSpPr txBox="1">
            <a:spLocks noChangeArrowheads="1"/>
          </p:cNvSpPr>
          <p:nvPr/>
        </p:nvSpPr>
        <p:spPr bwMode="auto">
          <a:xfrm>
            <a:off x="5266350" y="5399088"/>
            <a:ext cx="1810112" cy="307777"/>
          </a:xfrm>
          <a:prstGeom prst="rect">
            <a:avLst/>
          </a:prstGeom>
          <a:solidFill>
            <a:srgbClr val="FFFFCC"/>
          </a:solidFill>
          <a:ln>
            <a:noFill/>
          </a:ln>
          <a:effectLst>
            <a:outerShdw blurRad="38100" dist="38100" dir="2700000" algn="ctr" rotWithShape="0">
              <a:schemeClr val="tx1">
                <a:alpha val="25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dirty="0" smtClean="0">
                <a:latin typeface="Comic Sans MS" pitchFamily="66" charset="0"/>
              </a:rPr>
              <a:t>sum of the area </a:t>
            </a:r>
            <a:r>
              <a:rPr lang="en-US" altLang="en-US" sz="1400" dirty="0" smtClean="0">
                <a:latin typeface="Comic Sans MS" pitchFamily="66" charset="0"/>
                <a:sym typeface="Symbol"/>
              </a:rPr>
              <a:t>= 0</a:t>
            </a:r>
            <a:endParaRPr lang="en-US" altLang="en-US" sz="1400" dirty="0">
              <a:latin typeface="Comic Sans MS" pitchFamily="66"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74530810"/>
              </p:ext>
            </p:extLst>
          </p:nvPr>
        </p:nvGraphicFramePr>
        <p:xfrm>
          <a:off x="520700" y="3128763"/>
          <a:ext cx="5206320" cy="2895120"/>
        </p:xfrm>
        <a:graphic>
          <a:graphicData uri="http://schemas.openxmlformats.org/presentationml/2006/ole">
            <mc:AlternateContent xmlns:mc="http://schemas.openxmlformats.org/markup-compatibility/2006">
              <mc:Choice xmlns:v="urn:schemas-microsoft-com:vml" Requires="v">
                <p:oleObj spid="_x0000_s21981" name="Equation" r:id="rId3" imgW="2603160" imgH="1447560" progId="Equation.DSMT4">
                  <p:embed/>
                </p:oleObj>
              </mc:Choice>
              <mc:Fallback>
                <p:oleObj name="Equation" r:id="rId3" imgW="2603160" imgH="1447560" progId="Equation.DSMT4">
                  <p:embed/>
                  <p:pic>
                    <p:nvPicPr>
                      <p:cNvPr id="0" name=""/>
                      <p:cNvPicPr/>
                      <p:nvPr/>
                    </p:nvPicPr>
                    <p:blipFill>
                      <a:blip r:embed="rId4"/>
                      <a:stretch>
                        <a:fillRect/>
                      </a:stretch>
                    </p:blipFill>
                    <p:spPr>
                      <a:xfrm>
                        <a:off x="520700" y="3128763"/>
                        <a:ext cx="5206320" cy="2895120"/>
                      </a:xfrm>
                      <a:prstGeom prst="rect">
                        <a:avLst/>
                      </a:prstGeom>
                      <a:solidFill>
                        <a:srgbClr val="F4FFF4"/>
                      </a:solidFill>
                      <a:ln>
                        <a:solidFill>
                          <a:schemeClr val="tx1"/>
                        </a:solidFill>
                      </a:ln>
                    </p:spPr>
                  </p:pic>
                </p:oleObj>
              </mc:Fallback>
            </mc:AlternateContent>
          </a:graphicData>
        </a:graphic>
      </p:graphicFrame>
      <p:grpSp>
        <p:nvGrpSpPr>
          <p:cNvPr id="17" name="Group 16"/>
          <p:cNvGrpSpPr/>
          <p:nvPr/>
        </p:nvGrpSpPr>
        <p:grpSpPr>
          <a:xfrm>
            <a:off x="4152900" y="5181600"/>
            <a:ext cx="914400" cy="702678"/>
            <a:chOff x="4010819" y="5232486"/>
            <a:chExt cx="914400" cy="702678"/>
          </a:xfrm>
        </p:grpSpPr>
        <p:sp>
          <p:nvSpPr>
            <p:cNvPr id="15" name="Rectangle 14"/>
            <p:cNvSpPr/>
            <p:nvPr/>
          </p:nvSpPr>
          <p:spPr bwMode="auto">
            <a:xfrm>
              <a:off x="4010819" y="5232486"/>
              <a:ext cx="914400" cy="702678"/>
            </a:xfrm>
            <a:prstGeom prst="rect">
              <a:avLst/>
            </a:prstGeom>
            <a:solidFill>
              <a:srgbClr val="FFFFCC"/>
            </a:solidFill>
            <a:ln w="9525" cap="flat" cmpd="sng" algn="ctr">
              <a:solidFill>
                <a:schemeClr val="tx1"/>
              </a:solidFill>
              <a:prstDash val="solid"/>
              <a:round/>
              <a:headEnd type="none" w="med" len="med"/>
              <a:tailEnd type="none" w="med" len="med"/>
            </a:ln>
            <a:effectLst>
              <a:outerShdw blurRad="50800" dist="635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164255670"/>
                </p:ext>
              </p:extLst>
            </p:nvPr>
          </p:nvGraphicFramePr>
          <p:xfrm>
            <a:off x="4048952" y="5259204"/>
            <a:ext cx="838134" cy="649242"/>
          </p:xfrm>
          <a:graphic>
            <a:graphicData uri="http://schemas.openxmlformats.org/presentationml/2006/ole">
              <mc:AlternateContent xmlns:mc="http://schemas.openxmlformats.org/markup-compatibility/2006">
                <mc:Choice xmlns:v="urn:schemas-microsoft-com:vml" Requires="v">
                  <p:oleObj spid="_x0000_s21982" name="Equation" r:id="rId5" imgW="507960" imgH="393480" progId="Equation.DSMT4">
                    <p:embed/>
                  </p:oleObj>
                </mc:Choice>
                <mc:Fallback>
                  <p:oleObj name="Equation" r:id="rId5" imgW="507960" imgH="393480" progId="Equation.DSMT4">
                    <p:embed/>
                    <p:pic>
                      <p:nvPicPr>
                        <p:cNvPr id="0" name=""/>
                        <p:cNvPicPr/>
                        <p:nvPr/>
                      </p:nvPicPr>
                      <p:blipFill>
                        <a:blip r:embed="rId6"/>
                        <a:stretch>
                          <a:fillRect/>
                        </a:stretch>
                      </p:blipFill>
                      <p:spPr>
                        <a:xfrm>
                          <a:off x="4048952" y="5259204"/>
                          <a:ext cx="838134" cy="649242"/>
                        </a:xfrm>
                        <a:prstGeom prst="rect">
                          <a:avLst/>
                        </a:prstGeom>
                      </p:spPr>
                    </p:pic>
                  </p:oleObj>
                </mc:Fallback>
              </mc:AlternateContent>
            </a:graphicData>
          </a:graphic>
        </p:graphicFrame>
      </p:grpSp>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2D9611AD-2286-428D-AC19-3A848ECB2D78}" type="slidenum">
              <a:rPr lang="en-US"/>
              <a:pPr>
                <a:defRPr/>
              </a:pPr>
              <a:t>19</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1510" name="Rectangle 2"/>
          <p:cNvSpPr>
            <a:spLocks noGrp="1" noChangeArrowheads="1"/>
          </p:cNvSpPr>
          <p:nvPr>
            <p:ph type="title"/>
          </p:nvPr>
        </p:nvSpPr>
        <p:spPr>
          <a:xfrm>
            <a:off x="304800" y="990600"/>
            <a:ext cx="7772400" cy="723900"/>
          </a:xfrm>
        </p:spPr>
        <p:txBody>
          <a:bodyPr/>
          <a:lstStyle/>
          <a:p>
            <a:pPr algn="ctr"/>
            <a:r>
              <a:rPr lang="en-US" altLang="en-US" sz="2800" smtClean="0"/>
              <a:t>Inner Product of a Periodic Function and a Sinusoid</a:t>
            </a:r>
          </a:p>
        </p:txBody>
      </p:sp>
      <p:sp>
        <p:nvSpPr>
          <p:cNvPr id="21515" name="Text Box 8"/>
          <p:cNvSpPr txBox="1">
            <a:spLocks noChangeArrowheads="1"/>
          </p:cNvSpPr>
          <p:nvPr/>
        </p:nvSpPr>
        <p:spPr bwMode="auto">
          <a:xfrm>
            <a:off x="6096000" y="3124200"/>
            <a:ext cx="2073275" cy="701675"/>
          </a:xfrm>
          <a:prstGeom prst="rect">
            <a:avLst/>
          </a:prstGeom>
          <a:solidFill>
            <a:srgbClr val="FFFFCC"/>
          </a:solidFill>
          <a:ln>
            <a:noFill/>
          </a:ln>
          <a:effectLst>
            <a:outerShdw blurRad="50800" dist="63500" dir="2700000" algn="tl" rotWithShape="0">
              <a:prstClr val="black">
                <a:alpha val="40000"/>
              </a:prst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3 different representations</a:t>
            </a:r>
          </a:p>
        </p:txBody>
      </p:sp>
      <p:graphicFrame>
        <p:nvGraphicFramePr>
          <p:cNvPr id="2" name="Object 1"/>
          <p:cNvGraphicFramePr>
            <a:graphicFrameLocks noChangeAspect="1"/>
          </p:cNvGraphicFramePr>
          <p:nvPr>
            <p:extLst>
              <p:ext uri="{D42A27DB-BD31-4B8C-83A1-F6EECF244321}">
                <p14:modId xmlns:p14="http://schemas.microsoft.com/office/powerpoint/2010/main" val="2855293995"/>
              </p:ext>
            </p:extLst>
          </p:nvPr>
        </p:nvGraphicFramePr>
        <p:xfrm>
          <a:off x="520700" y="1855788"/>
          <a:ext cx="3504960" cy="939600"/>
        </p:xfrm>
        <a:graphic>
          <a:graphicData uri="http://schemas.openxmlformats.org/presentationml/2006/ole">
            <mc:AlternateContent xmlns:mc="http://schemas.openxmlformats.org/markup-compatibility/2006">
              <mc:Choice xmlns:v="urn:schemas-microsoft-com:vml" Requires="v">
                <p:oleObj spid="_x0000_s21983" name="Equation" r:id="rId7" imgW="1752480" imgH="469800" progId="Equation.DSMT4">
                  <p:embed/>
                </p:oleObj>
              </mc:Choice>
              <mc:Fallback>
                <p:oleObj name="Equation" r:id="rId7" imgW="1752480" imgH="469800" progId="Equation.DSMT4">
                  <p:embed/>
                  <p:pic>
                    <p:nvPicPr>
                      <p:cNvPr id="0" name=""/>
                      <p:cNvPicPr/>
                      <p:nvPr/>
                    </p:nvPicPr>
                    <p:blipFill>
                      <a:blip r:embed="rId8"/>
                      <a:stretch>
                        <a:fillRect/>
                      </a:stretch>
                    </p:blipFill>
                    <p:spPr>
                      <a:xfrm>
                        <a:off x="520700" y="1855788"/>
                        <a:ext cx="3504960" cy="939600"/>
                      </a:xfrm>
                      <a:prstGeom prst="rect">
                        <a:avLst/>
                      </a:prstGeom>
                      <a:solidFill>
                        <a:srgbClr val="F4F4FF"/>
                      </a:solidFill>
                      <a:ln>
                        <a:solidFill>
                          <a:schemeClr val="tx1"/>
                        </a:solid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49540370"/>
              </p:ext>
            </p:extLst>
          </p:nvPr>
        </p:nvGraphicFramePr>
        <p:xfrm>
          <a:off x="4598040" y="1851225"/>
          <a:ext cx="3555360" cy="939600"/>
        </p:xfrm>
        <a:graphic>
          <a:graphicData uri="http://schemas.openxmlformats.org/presentationml/2006/ole">
            <mc:AlternateContent xmlns:mc="http://schemas.openxmlformats.org/markup-compatibility/2006">
              <mc:Choice xmlns:v="urn:schemas-microsoft-com:vml" Requires="v">
                <p:oleObj spid="_x0000_s21984" name="Equation" r:id="rId9" imgW="1777680" imgH="469800" progId="Equation.DSMT4">
                  <p:embed/>
                </p:oleObj>
              </mc:Choice>
              <mc:Fallback>
                <p:oleObj name="Equation" r:id="rId9" imgW="1777680" imgH="469800" progId="Equation.DSMT4">
                  <p:embed/>
                  <p:pic>
                    <p:nvPicPr>
                      <p:cNvPr id="0" name=""/>
                      <p:cNvPicPr/>
                      <p:nvPr/>
                    </p:nvPicPr>
                    <p:blipFill>
                      <a:blip r:embed="rId10"/>
                      <a:stretch>
                        <a:fillRect/>
                      </a:stretch>
                    </p:blipFill>
                    <p:spPr>
                      <a:xfrm>
                        <a:off x="4598040" y="1851225"/>
                        <a:ext cx="3555360" cy="939600"/>
                      </a:xfrm>
                      <a:prstGeom prst="rect">
                        <a:avLst/>
                      </a:prstGeom>
                      <a:solidFill>
                        <a:srgbClr val="F4F4FF"/>
                      </a:solidFill>
                      <a:ln>
                        <a:solidFill>
                          <a:schemeClr val="tx1"/>
                        </a:solid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46462447"/>
              </p:ext>
            </p:extLst>
          </p:nvPr>
        </p:nvGraphicFramePr>
        <p:xfrm>
          <a:off x="4775200" y="3225800"/>
          <a:ext cx="914400" cy="198438"/>
        </p:xfrm>
        <a:graphic>
          <a:graphicData uri="http://schemas.openxmlformats.org/presentationml/2006/ole">
            <mc:AlternateContent xmlns:mc="http://schemas.openxmlformats.org/markup-compatibility/2006">
              <mc:Choice xmlns:v="urn:schemas-microsoft-com:vml" Requires="v">
                <p:oleObj spid="_x0000_s21985"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4775200" y="3225800"/>
                        <a:ext cx="914400" cy="198438"/>
                      </a:xfrm>
                      <a:prstGeom prst="rect">
                        <a:avLst/>
                      </a:prstGeom>
                    </p:spPr>
                  </p:pic>
                </p:oleObj>
              </mc:Fallback>
            </mc:AlternateContent>
          </a:graphicData>
        </a:graphic>
      </p:graphicFrame>
      <p:grpSp>
        <p:nvGrpSpPr>
          <p:cNvPr id="13" name="Group 12"/>
          <p:cNvGrpSpPr/>
          <p:nvPr/>
        </p:nvGrpSpPr>
        <p:grpSpPr>
          <a:xfrm>
            <a:off x="4598040" y="4197413"/>
            <a:ext cx="2926080" cy="612648"/>
            <a:chOff x="4598040" y="4199467"/>
            <a:chExt cx="2926080" cy="612648"/>
          </a:xfrm>
        </p:grpSpPr>
        <p:sp>
          <p:nvSpPr>
            <p:cNvPr id="8" name="Rectangle 7"/>
            <p:cNvSpPr/>
            <p:nvPr/>
          </p:nvSpPr>
          <p:spPr bwMode="auto">
            <a:xfrm>
              <a:off x="4598040" y="4199467"/>
              <a:ext cx="2926080" cy="612648"/>
            </a:xfrm>
            <a:prstGeom prst="rect">
              <a:avLst/>
            </a:prstGeom>
            <a:solidFill>
              <a:srgbClr val="FFFFCC"/>
            </a:solidFill>
            <a:ln w="9525" cap="flat" cmpd="sng" algn="ctr">
              <a:solidFill>
                <a:schemeClr val="tx1"/>
              </a:solidFill>
              <a:prstDash val="solid"/>
              <a:round/>
              <a:headEnd type="none" w="med" len="med"/>
              <a:tailEnd type="none" w="med" len="med"/>
            </a:ln>
            <a:effectLst>
              <a:outerShdw blurRad="50800" dist="635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03580537"/>
                </p:ext>
              </p:extLst>
            </p:nvPr>
          </p:nvGraphicFramePr>
          <p:xfrm>
            <a:off x="4625679" y="4201960"/>
            <a:ext cx="2870802" cy="607662"/>
          </p:xfrm>
          <a:graphic>
            <a:graphicData uri="http://schemas.openxmlformats.org/presentationml/2006/ole">
              <mc:AlternateContent xmlns:mc="http://schemas.openxmlformats.org/markup-compatibility/2006">
                <mc:Choice xmlns:v="urn:schemas-microsoft-com:vml" Requires="v">
                  <p:oleObj spid="_x0000_s21986" name="Equation" r:id="rId13" imgW="1739880" imgH="368280" progId="Equation.DSMT4">
                    <p:embed/>
                  </p:oleObj>
                </mc:Choice>
                <mc:Fallback>
                  <p:oleObj name="Equation" r:id="rId13" imgW="1739880" imgH="368280" progId="Equation.DSMT4">
                    <p:embed/>
                    <p:pic>
                      <p:nvPicPr>
                        <p:cNvPr id="0" name=""/>
                        <p:cNvPicPr/>
                        <p:nvPr/>
                      </p:nvPicPr>
                      <p:blipFill>
                        <a:blip r:embed="rId14"/>
                        <a:stretch>
                          <a:fillRect/>
                        </a:stretch>
                      </p:blipFill>
                      <p:spPr>
                        <a:xfrm>
                          <a:off x="4625679" y="4201960"/>
                          <a:ext cx="2870802" cy="607662"/>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r>
              <a:rPr lang="en-US" smtClean="0"/>
              <a:t>4 October 2016</a:t>
            </a:r>
            <a:endParaRPr lang="en-US" dirty="0"/>
          </a:p>
        </p:txBody>
      </p:sp>
      <p:sp>
        <p:nvSpPr>
          <p:cNvPr id="11" name="Slide Number Placeholder 3"/>
          <p:cNvSpPr>
            <a:spLocks noGrp="1"/>
          </p:cNvSpPr>
          <p:nvPr>
            <p:ph type="sldNum" sz="quarter" idx="11"/>
          </p:nvPr>
        </p:nvSpPr>
        <p:spPr/>
        <p:txBody>
          <a:bodyPr/>
          <a:lstStyle/>
          <a:p>
            <a:pPr>
              <a:defRPr/>
            </a:pPr>
            <a:fld id="{9A16520B-8E75-441C-88E5-0F76ADE46CA8}" type="slidenum">
              <a:rPr lang="en-US"/>
              <a:pPr>
                <a:defRPr/>
              </a:pPr>
              <a:t>2</a:t>
            </a:fld>
            <a:endParaRPr lang="en-US" dirty="0"/>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149" name="Rectangle 2"/>
          <p:cNvSpPr>
            <a:spLocks noGrp="1" noChangeArrowheads="1"/>
          </p:cNvSpPr>
          <p:nvPr>
            <p:ph type="title"/>
          </p:nvPr>
        </p:nvSpPr>
        <p:spPr>
          <a:xfrm>
            <a:off x="333375" y="1066800"/>
            <a:ext cx="1676400" cy="723900"/>
          </a:xfrm>
        </p:spPr>
        <p:txBody>
          <a:bodyPr/>
          <a:lstStyle/>
          <a:p>
            <a:r>
              <a:rPr lang="en-US" altLang="en-US" sz="4000" smtClean="0"/>
              <a:t>Signal:</a:t>
            </a:r>
          </a:p>
        </p:txBody>
      </p:sp>
      <p:sp>
        <p:nvSpPr>
          <p:cNvPr id="6150" name="Text Box 3"/>
          <p:cNvSpPr txBox="1">
            <a:spLocks noChangeArrowheads="1"/>
          </p:cNvSpPr>
          <p:nvPr/>
        </p:nvSpPr>
        <p:spPr bwMode="auto">
          <a:xfrm>
            <a:off x="371474" y="1905000"/>
            <a:ext cx="7553325" cy="946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800" dirty="0">
                <a:latin typeface="Times New Roman" pitchFamily="18" charset="0"/>
              </a:rPr>
              <a:t>A measurable phenomenon that changes over </a:t>
            </a:r>
            <a:r>
              <a:rPr lang="en-US" altLang="en-US" sz="2800" dirty="0" smtClean="0">
                <a:latin typeface="Times New Roman" pitchFamily="18" charset="0"/>
              </a:rPr>
              <a:t>time, throughout space, or both.</a:t>
            </a:r>
            <a:endParaRPr lang="en-US" altLang="en-US" sz="2800" dirty="0">
              <a:latin typeface="Times New Roman" pitchFamily="18" charset="0"/>
            </a:endParaRPr>
          </a:p>
        </p:txBody>
      </p:sp>
      <p:pic>
        <p:nvPicPr>
          <p:cNvPr id="6151" name="Picture 5" descr="SpeechSoundPressure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3505200"/>
            <a:ext cx="4516438" cy="1085850"/>
          </a:xfrm>
          <a:prstGeom prst="rect">
            <a:avLst/>
          </a:prstGeom>
          <a:noFill/>
          <a:ln w="9525">
            <a:solidFill>
              <a:schemeClr val="tx1"/>
            </a:solidFill>
            <a:miter lim="800000"/>
            <a:headEnd/>
            <a:tailEnd/>
          </a:ln>
          <a:effectLst>
            <a:outerShdw blurRad="63500" dist="63500"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pic>
        <p:nvPicPr>
          <p:cNvPr id="6152" name="Picture 6" descr="JSC"/>
          <p:cNvPicPr>
            <a:picLocks noChangeAspect="1" noChangeArrowheads="1"/>
          </p:cNvPicPr>
          <p:nvPr/>
        </p:nvPicPr>
        <p:blipFill>
          <a:blip r:embed="rId4">
            <a:lum bright="12000" contrast="24000"/>
            <a:extLst>
              <a:ext uri="{28A0092B-C50C-407E-A947-70E740481C1C}">
                <a14:useLocalDpi xmlns:a14="http://schemas.microsoft.com/office/drawing/2010/main" val="0"/>
              </a:ext>
            </a:extLst>
          </a:blip>
          <a:srcRect/>
          <a:stretch>
            <a:fillRect/>
          </a:stretch>
        </p:blipFill>
        <p:spPr bwMode="auto">
          <a:xfrm>
            <a:off x="5410200" y="3505200"/>
            <a:ext cx="2749550" cy="2286000"/>
          </a:xfrm>
          <a:prstGeom prst="rect">
            <a:avLst/>
          </a:prstGeom>
          <a:noFill/>
          <a:ln w="9525">
            <a:solidFill>
              <a:schemeClr val="tx1"/>
            </a:solidFill>
            <a:miter lim="800000"/>
            <a:headEnd/>
            <a:tailEnd/>
          </a:ln>
          <a:effectLst>
            <a:outerShdw blurRad="63500" dist="63500" dir="2700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6153" name="Text Box 7"/>
          <p:cNvSpPr txBox="1">
            <a:spLocks noChangeArrowheads="1"/>
          </p:cNvSpPr>
          <p:nvPr/>
        </p:nvSpPr>
        <p:spPr bwMode="auto">
          <a:xfrm>
            <a:off x="463550" y="5324475"/>
            <a:ext cx="4613275" cy="466725"/>
          </a:xfrm>
          <a:prstGeom prst="rect">
            <a:avLst/>
          </a:prstGeom>
          <a:solidFill>
            <a:schemeClr val="bg1"/>
          </a:solidFill>
          <a:ln w="9525">
            <a:solidFill>
              <a:schemeClr val="tx1"/>
            </a:solidFill>
            <a:miter lim="800000"/>
            <a:headEnd/>
            <a:tailEnd/>
          </a:ln>
          <a:effectLst>
            <a:outerShdw blurRad="63500" dist="63500" dir="2700000" algn="ctr" rotWithShape="0">
              <a:schemeClr val="tx1">
                <a:alpha val="40000"/>
              </a:schemeClr>
            </a:outerShdw>
          </a:effec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01101000101101110110010110001</a:t>
            </a:r>
          </a:p>
        </p:txBody>
      </p:sp>
      <p:sp>
        <p:nvSpPr>
          <p:cNvPr id="6154" name="Text Box 8"/>
          <p:cNvSpPr txBox="1">
            <a:spLocks noChangeArrowheads="1"/>
          </p:cNvSpPr>
          <p:nvPr/>
        </p:nvSpPr>
        <p:spPr bwMode="auto">
          <a:xfrm>
            <a:off x="2282825" y="3048000"/>
            <a:ext cx="876300"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sound</a:t>
            </a:r>
          </a:p>
        </p:txBody>
      </p:sp>
      <p:sp>
        <p:nvSpPr>
          <p:cNvPr id="6155" name="Text Box 9"/>
          <p:cNvSpPr txBox="1">
            <a:spLocks noChangeArrowheads="1"/>
          </p:cNvSpPr>
          <p:nvPr/>
        </p:nvSpPr>
        <p:spPr bwMode="auto">
          <a:xfrm>
            <a:off x="6346825" y="3032125"/>
            <a:ext cx="876300"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image</a:t>
            </a:r>
          </a:p>
        </p:txBody>
      </p:sp>
      <p:sp>
        <p:nvSpPr>
          <p:cNvPr id="6156" name="Text Box 10"/>
          <p:cNvSpPr txBox="1">
            <a:spLocks noChangeArrowheads="1"/>
          </p:cNvSpPr>
          <p:nvPr/>
        </p:nvSpPr>
        <p:spPr bwMode="auto">
          <a:xfrm>
            <a:off x="2401888" y="4860925"/>
            <a:ext cx="735012"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code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3090886038"/>
              </p:ext>
            </p:extLst>
          </p:nvPr>
        </p:nvGraphicFramePr>
        <p:xfrm>
          <a:off x="520700" y="3128763"/>
          <a:ext cx="5206320" cy="2895120"/>
        </p:xfrm>
        <a:graphic>
          <a:graphicData uri="http://schemas.openxmlformats.org/presentationml/2006/ole">
            <mc:AlternateContent xmlns:mc="http://schemas.openxmlformats.org/markup-compatibility/2006">
              <mc:Choice xmlns:v="urn:schemas-microsoft-com:vml" Requires="v">
                <p:oleObj spid="_x0000_s22793" name="Equation" r:id="rId3" imgW="2603160" imgH="1447560" progId="Equation.DSMT4">
                  <p:embed/>
                </p:oleObj>
              </mc:Choice>
              <mc:Fallback>
                <p:oleObj name="Equation" r:id="rId3" imgW="2603160" imgH="1447560" progId="Equation.DSMT4">
                  <p:embed/>
                  <p:pic>
                    <p:nvPicPr>
                      <p:cNvPr id="0" name=""/>
                      <p:cNvPicPr/>
                      <p:nvPr/>
                    </p:nvPicPr>
                    <p:blipFill>
                      <a:blip r:embed="rId4"/>
                      <a:stretch>
                        <a:fillRect/>
                      </a:stretch>
                    </p:blipFill>
                    <p:spPr>
                      <a:xfrm>
                        <a:off x="520700" y="3128763"/>
                        <a:ext cx="5206320" cy="2895120"/>
                      </a:xfrm>
                      <a:prstGeom prst="rect">
                        <a:avLst/>
                      </a:prstGeom>
                      <a:pattFill prst="pct25">
                        <a:fgClr>
                          <a:schemeClr val="tx1"/>
                        </a:fgClr>
                        <a:bgClr>
                          <a:schemeClr val="bg1"/>
                        </a:bgClr>
                      </a:pattFill>
                      <a:ln>
                        <a:solidFill>
                          <a:schemeClr val="tx1"/>
                        </a:solid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82777723"/>
              </p:ext>
            </p:extLst>
          </p:nvPr>
        </p:nvGraphicFramePr>
        <p:xfrm>
          <a:off x="520700" y="1855788"/>
          <a:ext cx="3504960" cy="939600"/>
        </p:xfrm>
        <a:graphic>
          <a:graphicData uri="http://schemas.openxmlformats.org/presentationml/2006/ole">
            <mc:AlternateContent xmlns:mc="http://schemas.openxmlformats.org/markup-compatibility/2006">
              <mc:Choice xmlns:v="urn:schemas-microsoft-com:vml" Requires="v">
                <p:oleObj spid="_x0000_s22794" name="Equation" r:id="rId5" imgW="1752480" imgH="469800" progId="Equation.DSMT4">
                  <p:embed/>
                </p:oleObj>
              </mc:Choice>
              <mc:Fallback>
                <p:oleObj name="Equation" r:id="rId5" imgW="1752480" imgH="469800" progId="Equation.DSMT4">
                  <p:embed/>
                  <p:pic>
                    <p:nvPicPr>
                      <p:cNvPr id="0" name=""/>
                      <p:cNvPicPr/>
                      <p:nvPr/>
                    </p:nvPicPr>
                    <p:blipFill>
                      <a:blip r:embed="rId6"/>
                      <a:stretch>
                        <a:fillRect/>
                      </a:stretch>
                    </p:blipFill>
                    <p:spPr>
                      <a:xfrm>
                        <a:off x="520700" y="1855788"/>
                        <a:ext cx="3504960" cy="939600"/>
                      </a:xfrm>
                      <a:prstGeom prst="rect">
                        <a:avLst/>
                      </a:prstGeom>
                      <a:solidFill>
                        <a:srgbClr val="F4F4FF"/>
                      </a:solidFill>
                      <a:ln>
                        <a:solidFill>
                          <a:schemeClr val="tx1"/>
                        </a:solid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00681145"/>
              </p:ext>
            </p:extLst>
          </p:nvPr>
        </p:nvGraphicFramePr>
        <p:xfrm>
          <a:off x="4598040" y="1851225"/>
          <a:ext cx="3555360" cy="939600"/>
        </p:xfrm>
        <a:graphic>
          <a:graphicData uri="http://schemas.openxmlformats.org/presentationml/2006/ole">
            <mc:AlternateContent xmlns:mc="http://schemas.openxmlformats.org/markup-compatibility/2006">
              <mc:Choice xmlns:v="urn:schemas-microsoft-com:vml" Requires="v">
                <p:oleObj spid="_x0000_s22795" name="Equation" r:id="rId7" imgW="1777680" imgH="469800" progId="Equation.DSMT4">
                  <p:embed/>
                </p:oleObj>
              </mc:Choice>
              <mc:Fallback>
                <p:oleObj name="Equation" r:id="rId7" imgW="1777680" imgH="469800" progId="Equation.DSMT4">
                  <p:embed/>
                  <p:pic>
                    <p:nvPicPr>
                      <p:cNvPr id="0" name=""/>
                      <p:cNvPicPr/>
                      <p:nvPr/>
                    </p:nvPicPr>
                    <p:blipFill>
                      <a:blip r:embed="rId8"/>
                      <a:stretch>
                        <a:fillRect/>
                      </a:stretch>
                    </p:blipFill>
                    <p:spPr>
                      <a:xfrm>
                        <a:off x="4598040" y="1851225"/>
                        <a:ext cx="3555360" cy="939600"/>
                      </a:xfrm>
                      <a:prstGeom prst="rect">
                        <a:avLst/>
                      </a:prstGeom>
                      <a:solidFill>
                        <a:srgbClr val="F4F4FF"/>
                      </a:solidFill>
                      <a:ln>
                        <a:solidFill>
                          <a:schemeClr val="tx1"/>
                        </a:solidFill>
                      </a:ln>
                    </p:spPr>
                  </p:pic>
                </p:oleObj>
              </mc:Fallback>
            </mc:AlternateContent>
          </a:graphicData>
        </a:graphic>
      </p:graphicFrame>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5C73D4E3-4EDD-41DF-93BB-2F3E42186658}" type="slidenum">
              <a:rPr lang="en-US"/>
              <a:pPr>
                <a:defRPr/>
              </a:pPr>
              <a:t>20</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2536" name="Rectangle 2"/>
          <p:cNvSpPr>
            <a:spLocks noGrp="1" noChangeArrowheads="1"/>
          </p:cNvSpPr>
          <p:nvPr>
            <p:ph type="title"/>
          </p:nvPr>
        </p:nvSpPr>
        <p:spPr>
          <a:xfrm>
            <a:off x="304800" y="990600"/>
            <a:ext cx="7772400" cy="723900"/>
          </a:xfrm>
        </p:spPr>
        <p:txBody>
          <a:bodyPr/>
          <a:lstStyle/>
          <a:p>
            <a:pPr algn="ctr"/>
            <a:r>
              <a:rPr lang="en-US" altLang="en-US" sz="2800" smtClean="0"/>
              <a:t>Inner Product of a Periodic Function and a Sinusoid</a:t>
            </a:r>
          </a:p>
        </p:txBody>
      </p:sp>
      <p:sp>
        <p:nvSpPr>
          <p:cNvPr id="22537" name="Text Box 9"/>
          <p:cNvSpPr txBox="1">
            <a:spLocks noChangeArrowheads="1"/>
          </p:cNvSpPr>
          <p:nvPr/>
        </p:nvSpPr>
        <p:spPr bwMode="auto">
          <a:xfrm>
            <a:off x="2514600" y="2667000"/>
            <a:ext cx="2514600" cy="1320800"/>
          </a:xfrm>
          <a:prstGeom prst="rect">
            <a:avLst/>
          </a:prstGeom>
          <a:solidFill>
            <a:srgbClr val="BFBFFF"/>
          </a:solidFill>
          <a:ln w="9525">
            <a:solidFill>
              <a:schemeClr val="tx1"/>
            </a:solidFill>
            <a:miter lim="800000"/>
            <a:headEnd/>
            <a:tailEnd/>
          </a:ln>
          <a:effectLst>
            <a:outerShdw blurRad="50800" dist="63500" dir="2700000" algn="tl" rotWithShape="0">
              <a:prstClr val="black">
                <a:alpha val="40000"/>
              </a:prst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real number results yield the amplitude of that sinusoid in the function.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3571148008"/>
              </p:ext>
            </p:extLst>
          </p:nvPr>
        </p:nvGraphicFramePr>
        <p:xfrm>
          <a:off x="520700" y="3128763"/>
          <a:ext cx="5206320" cy="2895120"/>
        </p:xfrm>
        <a:graphic>
          <a:graphicData uri="http://schemas.openxmlformats.org/presentationml/2006/ole">
            <mc:AlternateContent xmlns:mc="http://schemas.openxmlformats.org/markup-compatibility/2006">
              <mc:Choice xmlns:v="urn:schemas-microsoft-com:vml" Requires="v">
                <p:oleObj spid="_x0000_s23817" name="Equation" r:id="rId3" imgW="2603160" imgH="1447560" progId="Equation.DSMT4">
                  <p:embed/>
                </p:oleObj>
              </mc:Choice>
              <mc:Fallback>
                <p:oleObj name="Equation" r:id="rId3" imgW="2603160" imgH="1447560" progId="Equation.DSMT4">
                  <p:embed/>
                  <p:pic>
                    <p:nvPicPr>
                      <p:cNvPr id="0" name=""/>
                      <p:cNvPicPr/>
                      <p:nvPr/>
                    </p:nvPicPr>
                    <p:blipFill>
                      <a:blip r:embed="rId4"/>
                      <a:stretch>
                        <a:fillRect/>
                      </a:stretch>
                    </p:blipFill>
                    <p:spPr>
                      <a:xfrm>
                        <a:off x="520700" y="3128763"/>
                        <a:ext cx="5206320" cy="2895120"/>
                      </a:xfrm>
                      <a:prstGeom prst="rect">
                        <a:avLst/>
                      </a:prstGeom>
                      <a:solidFill>
                        <a:srgbClr val="F4FFF4"/>
                      </a:solidFill>
                      <a:ln>
                        <a:solidFill>
                          <a:schemeClr val="tx1"/>
                        </a:solid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2195137"/>
              </p:ext>
            </p:extLst>
          </p:nvPr>
        </p:nvGraphicFramePr>
        <p:xfrm>
          <a:off x="520700" y="1855788"/>
          <a:ext cx="3504960" cy="939600"/>
        </p:xfrm>
        <a:graphic>
          <a:graphicData uri="http://schemas.openxmlformats.org/presentationml/2006/ole">
            <mc:AlternateContent xmlns:mc="http://schemas.openxmlformats.org/markup-compatibility/2006">
              <mc:Choice xmlns:v="urn:schemas-microsoft-com:vml" Requires="v">
                <p:oleObj spid="_x0000_s23818" name="Equation" r:id="rId5" imgW="1752480" imgH="469800" progId="Equation.DSMT4">
                  <p:embed/>
                </p:oleObj>
              </mc:Choice>
              <mc:Fallback>
                <p:oleObj name="Equation" r:id="rId5" imgW="1752480" imgH="469800" progId="Equation.DSMT4">
                  <p:embed/>
                  <p:pic>
                    <p:nvPicPr>
                      <p:cNvPr id="0" name=""/>
                      <p:cNvPicPr/>
                      <p:nvPr/>
                    </p:nvPicPr>
                    <p:blipFill>
                      <a:blip r:embed="rId6"/>
                      <a:stretch>
                        <a:fillRect/>
                      </a:stretch>
                    </p:blipFill>
                    <p:spPr>
                      <a:xfrm>
                        <a:off x="520700" y="1855788"/>
                        <a:ext cx="3504960" cy="939600"/>
                      </a:xfrm>
                      <a:prstGeom prst="rect">
                        <a:avLst/>
                      </a:prstGeom>
                      <a:pattFill prst="pct25">
                        <a:fgClr>
                          <a:schemeClr val="tx1"/>
                        </a:fgClr>
                        <a:bgClr>
                          <a:schemeClr val="bg1"/>
                        </a:bgClr>
                      </a:pattFill>
                      <a:ln>
                        <a:solidFill>
                          <a:schemeClr val="tx1"/>
                        </a:solid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044598521"/>
              </p:ext>
            </p:extLst>
          </p:nvPr>
        </p:nvGraphicFramePr>
        <p:xfrm>
          <a:off x="4598040" y="1851225"/>
          <a:ext cx="3555360" cy="939600"/>
        </p:xfrm>
        <a:graphic>
          <a:graphicData uri="http://schemas.openxmlformats.org/presentationml/2006/ole">
            <mc:AlternateContent xmlns:mc="http://schemas.openxmlformats.org/markup-compatibility/2006">
              <mc:Choice xmlns:v="urn:schemas-microsoft-com:vml" Requires="v">
                <p:oleObj spid="_x0000_s23819" name="Equation" r:id="rId7" imgW="1777680" imgH="469800" progId="Equation.DSMT4">
                  <p:embed/>
                </p:oleObj>
              </mc:Choice>
              <mc:Fallback>
                <p:oleObj name="Equation" r:id="rId7" imgW="1777680" imgH="469800" progId="Equation.DSMT4">
                  <p:embed/>
                  <p:pic>
                    <p:nvPicPr>
                      <p:cNvPr id="0" name=""/>
                      <p:cNvPicPr/>
                      <p:nvPr/>
                    </p:nvPicPr>
                    <p:blipFill>
                      <a:blip r:embed="rId8"/>
                      <a:stretch>
                        <a:fillRect/>
                      </a:stretch>
                    </p:blipFill>
                    <p:spPr>
                      <a:xfrm>
                        <a:off x="4598040" y="1851225"/>
                        <a:ext cx="3555360" cy="939600"/>
                      </a:xfrm>
                      <a:prstGeom prst="rect">
                        <a:avLst/>
                      </a:prstGeom>
                      <a:pattFill prst="pct25">
                        <a:fgClr>
                          <a:schemeClr val="tx1"/>
                        </a:fgClr>
                        <a:bgClr>
                          <a:schemeClr val="bg1"/>
                        </a:bgClr>
                      </a:pattFill>
                      <a:ln>
                        <a:solidFill>
                          <a:schemeClr val="tx1"/>
                        </a:solidFill>
                      </a:ln>
                    </p:spPr>
                  </p:pic>
                </p:oleObj>
              </mc:Fallback>
            </mc:AlternateContent>
          </a:graphicData>
        </a:graphic>
      </p:graphicFrame>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4EFE1393-C8DD-4C15-B3AA-5F69AD5D8306}" type="slidenum">
              <a:rPr lang="en-US"/>
              <a:pPr>
                <a:defRPr/>
              </a:pPr>
              <a:t>21</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3560" name="Rectangle 2"/>
          <p:cNvSpPr>
            <a:spLocks noGrp="1" noChangeArrowheads="1"/>
          </p:cNvSpPr>
          <p:nvPr>
            <p:ph type="title"/>
          </p:nvPr>
        </p:nvSpPr>
        <p:spPr>
          <a:xfrm>
            <a:off x="304800" y="990600"/>
            <a:ext cx="7772400" cy="723900"/>
          </a:xfrm>
        </p:spPr>
        <p:txBody>
          <a:bodyPr/>
          <a:lstStyle/>
          <a:p>
            <a:pPr algn="ctr"/>
            <a:r>
              <a:rPr lang="en-US" altLang="en-US" sz="2800" smtClean="0"/>
              <a:t>Inner Product of a Periodic Function and a Sinusoid</a:t>
            </a:r>
          </a:p>
        </p:txBody>
      </p:sp>
      <p:sp>
        <p:nvSpPr>
          <p:cNvPr id="23561" name="Text Box 10"/>
          <p:cNvSpPr txBox="1">
            <a:spLocks noChangeArrowheads="1"/>
          </p:cNvSpPr>
          <p:nvPr/>
        </p:nvSpPr>
        <p:spPr bwMode="auto">
          <a:xfrm>
            <a:off x="4572000" y="4191000"/>
            <a:ext cx="3124200" cy="1320800"/>
          </a:xfrm>
          <a:prstGeom prst="rect">
            <a:avLst/>
          </a:prstGeom>
          <a:solidFill>
            <a:srgbClr val="BFFFBF"/>
          </a:solidFill>
          <a:ln w="9525">
            <a:solidFill>
              <a:schemeClr val="tx1"/>
            </a:solidFill>
            <a:miter lim="800000"/>
            <a:headEnd/>
            <a:tailEnd/>
          </a:ln>
          <a:effectLst>
            <a:outerShdw dist="107763" dir="2700000" algn="ctr" rotWithShape="0">
              <a:schemeClr val="tx1">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Complex number result yields the amplitude and phase of that sinusoid in the function.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3" name="Rectangle 6"/>
          <p:cNvSpPr>
            <a:spLocks noChangeArrowheads="1"/>
          </p:cNvSpPr>
          <p:nvPr/>
        </p:nvSpPr>
        <p:spPr bwMode="auto">
          <a:xfrm>
            <a:off x="363538" y="4155820"/>
            <a:ext cx="4508499" cy="1948372"/>
          </a:xfrm>
          <a:prstGeom prst="rect">
            <a:avLst/>
          </a:prstGeom>
          <a:solidFill>
            <a:schemeClr val="bg1"/>
          </a:solidFill>
          <a:ln w="9525" algn="ctr">
            <a:solidFill>
              <a:srgbClr val="000000"/>
            </a:solidFill>
            <a:round/>
            <a:headEnd/>
            <a:tailEnd/>
          </a:ln>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4589" name="Rectangle 4"/>
          <p:cNvSpPr>
            <a:spLocks noChangeArrowheads="1"/>
          </p:cNvSpPr>
          <p:nvPr/>
        </p:nvSpPr>
        <p:spPr bwMode="auto">
          <a:xfrm>
            <a:off x="354013" y="2138362"/>
            <a:ext cx="4919662" cy="89535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4594" name="Object 1"/>
          <p:cNvGraphicFramePr>
            <a:graphicFrameLocks noChangeAspect="1"/>
          </p:cNvGraphicFramePr>
          <p:nvPr>
            <p:extLst>
              <p:ext uri="{D42A27DB-BD31-4B8C-83A1-F6EECF244321}">
                <p14:modId xmlns:p14="http://schemas.microsoft.com/office/powerpoint/2010/main" val="816470332"/>
              </p:ext>
            </p:extLst>
          </p:nvPr>
        </p:nvGraphicFramePr>
        <p:xfrm>
          <a:off x="485775" y="4397375"/>
          <a:ext cx="4368800" cy="1463675"/>
        </p:xfrm>
        <a:graphic>
          <a:graphicData uri="http://schemas.openxmlformats.org/presentationml/2006/ole">
            <mc:AlternateContent xmlns:mc="http://schemas.openxmlformats.org/markup-compatibility/2006">
              <mc:Choice xmlns:v="urn:schemas-microsoft-com:vml" Requires="v">
                <p:oleObj spid="_x0000_s24856" name="Equation" r:id="rId3" imgW="2730240" imgH="914400" progId="Equation.DSMT4">
                  <p:embed/>
                </p:oleObj>
              </mc:Choice>
              <mc:Fallback>
                <p:oleObj name="Equation" r:id="rId3" imgW="2730240" imgH="914400" progId="Equation.DSMT4">
                  <p:embed/>
                  <p:pic>
                    <p:nvPicPr>
                      <p:cNvPr id="0" name="Object 1"/>
                      <p:cNvPicPr>
                        <a:picLocks noChangeAspect="1" noChangeArrowheads="1"/>
                      </p:cNvPicPr>
                      <p:nvPr/>
                    </p:nvPicPr>
                    <p:blipFill>
                      <a:blip r:embed="rId4"/>
                      <a:srcRect/>
                      <a:stretch>
                        <a:fillRect/>
                      </a:stretch>
                    </p:blipFill>
                    <p:spPr bwMode="auto">
                      <a:xfrm>
                        <a:off x="485775" y="4397375"/>
                        <a:ext cx="4368800" cy="1463675"/>
                      </a:xfrm>
                      <a:prstGeom prst="rect">
                        <a:avLst/>
                      </a:prstGeom>
                      <a:solidFill>
                        <a:schemeClr val="bg1"/>
                      </a:solidFill>
                      <a:ln w="9525">
                        <a:noFill/>
                        <a:miter lim="800000"/>
                        <a:headEnd/>
                        <a:tailEnd/>
                      </a:ln>
                    </p:spPr>
                  </p:pic>
                </p:oleObj>
              </mc:Fallback>
            </mc:AlternateContent>
          </a:graphicData>
        </a:graphic>
      </p:graphicFrame>
      <p:graphicFrame>
        <p:nvGraphicFramePr>
          <p:cNvPr id="24590" name="Object 3"/>
          <p:cNvGraphicFramePr>
            <a:graphicFrameLocks noChangeAspect="1"/>
          </p:cNvGraphicFramePr>
          <p:nvPr>
            <p:extLst>
              <p:ext uri="{D42A27DB-BD31-4B8C-83A1-F6EECF244321}">
                <p14:modId xmlns:p14="http://schemas.microsoft.com/office/powerpoint/2010/main" val="293352983"/>
              </p:ext>
            </p:extLst>
          </p:nvPr>
        </p:nvGraphicFramePr>
        <p:xfrm>
          <a:off x="737544" y="2157547"/>
          <a:ext cx="4152600" cy="856980"/>
        </p:xfrm>
        <a:graphic>
          <a:graphicData uri="http://schemas.openxmlformats.org/presentationml/2006/ole">
            <mc:AlternateContent xmlns:mc="http://schemas.openxmlformats.org/markup-compatibility/2006">
              <mc:Choice xmlns:v="urn:schemas-microsoft-com:vml" Requires="v">
                <p:oleObj spid="_x0000_s24857" name="Equation" r:id="rId5" imgW="2768400" imgH="571320" progId="Equation.DSMT4">
                  <p:embed/>
                </p:oleObj>
              </mc:Choice>
              <mc:Fallback>
                <p:oleObj name="Equation" r:id="rId5" imgW="2768400" imgH="571320" progId="Equation.DSMT4">
                  <p:embed/>
                  <p:pic>
                    <p:nvPicPr>
                      <p:cNvPr id="0" name="Object 3"/>
                      <p:cNvPicPr>
                        <a:picLocks noChangeAspect="1" noChangeArrowheads="1"/>
                      </p:cNvPicPr>
                      <p:nvPr/>
                    </p:nvPicPr>
                    <p:blipFill>
                      <a:blip r:embed="rId6"/>
                      <a:srcRect/>
                      <a:stretch>
                        <a:fillRect/>
                      </a:stretch>
                    </p:blipFill>
                    <p:spPr bwMode="auto">
                      <a:xfrm>
                        <a:off x="737544" y="2157547"/>
                        <a:ext cx="4152600" cy="856980"/>
                      </a:xfrm>
                      <a:prstGeom prst="rect">
                        <a:avLst/>
                      </a:prstGeom>
                      <a:solidFill>
                        <a:schemeClr val="bg1"/>
                      </a:solidFill>
                      <a:ln w="9525">
                        <a:noFill/>
                        <a:miter lim="800000"/>
                        <a:headEnd/>
                        <a:tailEnd/>
                      </a:ln>
                    </p:spPr>
                  </p:pic>
                </p:oleObj>
              </mc:Fallback>
            </mc:AlternateContent>
          </a:graphicData>
        </a:graphic>
      </p:graphicFrame>
      <p:sp>
        <p:nvSpPr>
          <p:cNvPr id="10" name="Date Placeholder 2"/>
          <p:cNvSpPr>
            <a:spLocks noGrp="1"/>
          </p:cNvSpPr>
          <p:nvPr>
            <p:ph type="dt" sz="quarter" idx="10"/>
          </p:nvPr>
        </p:nvSpPr>
        <p:spPr/>
        <p:txBody>
          <a:bodyPr/>
          <a:lstStyle/>
          <a:p>
            <a:pPr>
              <a:defRPr/>
            </a:pPr>
            <a:r>
              <a:rPr lang="en-US" smtClean="0"/>
              <a:t>4 October 2016</a:t>
            </a:r>
            <a:endParaRPr lang="en-US"/>
          </a:p>
        </p:txBody>
      </p:sp>
      <p:sp>
        <p:nvSpPr>
          <p:cNvPr id="11" name="Slide Number Placeholder 3"/>
          <p:cNvSpPr>
            <a:spLocks noGrp="1"/>
          </p:cNvSpPr>
          <p:nvPr>
            <p:ph type="sldNum" sz="quarter" idx="11"/>
          </p:nvPr>
        </p:nvSpPr>
        <p:spPr/>
        <p:txBody>
          <a:bodyPr/>
          <a:lstStyle/>
          <a:p>
            <a:pPr>
              <a:defRPr/>
            </a:pPr>
            <a:fld id="{82EDE89C-7097-406E-9373-D15D2B8FCF10}" type="slidenum">
              <a:rPr lang="en-US"/>
              <a:pPr>
                <a:defRPr/>
              </a:pPr>
              <a:t>22</a:t>
            </a:fld>
            <a:endParaRPr lang="en-US"/>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4581" name="Text Box 3"/>
          <p:cNvSpPr txBox="1">
            <a:spLocks noChangeArrowheads="1"/>
          </p:cNvSpPr>
          <p:nvPr/>
        </p:nvSpPr>
        <p:spPr bwMode="auto">
          <a:xfrm>
            <a:off x="4343400" y="1066800"/>
            <a:ext cx="4191000" cy="711200"/>
          </a:xfrm>
          <a:prstGeom prst="rect">
            <a:avLst/>
          </a:prstGeom>
          <a:solidFill>
            <a:srgbClr val="BFFFB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is the decomposition of a </a:t>
            </a:r>
            <a:r>
              <a:rPr lang="en-US" altLang="en-US" sz="2000">
                <a:sym typeface="Symbol" pitchFamily="18" charset="2"/>
              </a:rPr>
              <a:t></a:t>
            </a:r>
            <a:r>
              <a:rPr lang="en-US" altLang="en-US" sz="2000"/>
              <a:t>-periodic signal into a sum of sinusoids.</a:t>
            </a:r>
          </a:p>
        </p:txBody>
      </p:sp>
      <p:sp>
        <p:nvSpPr>
          <p:cNvPr id="24582" name="Text Box 6"/>
          <p:cNvSpPr txBox="1">
            <a:spLocks noChangeArrowheads="1"/>
          </p:cNvSpPr>
          <p:nvPr/>
        </p:nvSpPr>
        <p:spPr bwMode="auto">
          <a:xfrm>
            <a:off x="5715000" y="3810000"/>
            <a:ext cx="2819400" cy="1200150"/>
          </a:xfrm>
          <a:prstGeom prst="rect">
            <a:avLst/>
          </a:prstGeom>
          <a:solidFill>
            <a:srgbClr val="FFFFCC"/>
          </a:solidFill>
          <a:ln w="9525">
            <a:solidFill>
              <a:schemeClr val="tx1"/>
            </a:solidFill>
            <a:miter lim="800000"/>
            <a:headEnd/>
            <a:tailEnd/>
          </a:ln>
          <a:effectLst>
            <a:outerShdw blurRad="63500" dist="63500" dir="2700000" algn="ctr"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Fourier coefficients are generated by taking the inner product of the function with the basis.</a:t>
            </a:r>
          </a:p>
        </p:txBody>
      </p:sp>
      <p:sp>
        <p:nvSpPr>
          <p:cNvPr id="24583" name="Text Box 7"/>
          <p:cNvSpPr txBox="1">
            <a:spLocks noChangeArrowheads="1"/>
          </p:cNvSpPr>
          <p:nvPr/>
        </p:nvSpPr>
        <p:spPr bwMode="auto">
          <a:xfrm>
            <a:off x="5486400" y="2133600"/>
            <a:ext cx="3048000" cy="1474788"/>
          </a:xfrm>
          <a:prstGeom prst="rect">
            <a:avLst/>
          </a:prstGeom>
          <a:solidFill>
            <a:srgbClr val="FFFFCC"/>
          </a:solidFill>
          <a:ln w="9525">
            <a:solidFill>
              <a:schemeClr val="tx1"/>
            </a:solidFill>
            <a:miter lim="800000"/>
            <a:headEnd/>
            <a:tailEnd/>
          </a:ln>
          <a:effectLst>
            <a:outerShdw blurRad="63500" dist="63500" dir="2700000" algn="ctr"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Comic Sans MS" pitchFamily="66" charset="0"/>
              </a:rPr>
              <a:t>The representation of a function by its Fourier Series is the sum of </a:t>
            </a:r>
            <a:r>
              <a:rPr lang="en-US" altLang="en-US" sz="1800" dirty="0" err="1">
                <a:latin typeface="Comic Sans MS" pitchFamily="66" charset="0"/>
              </a:rPr>
              <a:t>sinu-soidal</a:t>
            </a:r>
            <a:r>
              <a:rPr lang="en-US" altLang="en-US" sz="1800" dirty="0">
                <a:latin typeface="Comic Sans MS" pitchFamily="66" charset="0"/>
              </a:rPr>
              <a:t> “basis functions” multiplied by coefficients.</a:t>
            </a:r>
          </a:p>
        </p:txBody>
      </p:sp>
      <p:sp>
        <p:nvSpPr>
          <p:cNvPr id="24584" name="Text Box 8"/>
          <p:cNvSpPr txBox="1">
            <a:spLocks noChangeArrowheads="1"/>
          </p:cNvSpPr>
          <p:nvPr/>
        </p:nvSpPr>
        <p:spPr bwMode="auto">
          <a:xfrm>
            <a:off x="6096000" y="5181600"/>
            <a:ext cx="2438400" cy="925513"/>
          </a:xfrm>
          <a:prstGeom prst="rect">
            <a:avLst/>
          </a:prstGeom>
          <a:solidFill>
            <a:srgbClr val="FFFFCC"/>
          </a:solidFill>
          <a:ln w="9525">
            <a:solidFill>
              <a:schemeClr val="tx1"/>
            </a:solidFill>
            <a:miter lim="800000"/>
            <a:headEnd/>
            <a:tailEnd/>
          </a:ln>
          <a:effectLst>
            <a:outerShdw blurRad="63500" dist="63500" dir="2700000" algn="ctr"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basis functions correspond to modes of vibration.</a:t>
            </a:r>
          </a:p>
        </p:txBody>
      </p:sp>
      <p:sp>
        <p:nvSpPr>
          <p:cNvPr id="24585" name="Rectangle 11"/>
          <p:cNvSpPr>
            <a:spLocks noGrp="1" noChangeArrowheads="1"/>
          </p:cNvSpPr>
          <p:nvPr>
            <p:ph type="title"/>
          </p:nvPr>
        </p:nvSpPr>
        <p:spPr>
          <a:xfrm>
            <a:off x="381000" y="1101725"/>
            <a:ext cx="3627438" cy="641350"/>
          </a:xfrm>
          <a:noFill/>
        </p:spPr>
        <p:txBody>
          <a:bodyPr>
            <a:spAutoFit/>
          </a:bodyPr>
          <a:lstStyle/>
          <a:p>
            <a:r>
              <a:rPr lang="en-US" altLang="en-US" smtClean="0"/>
              <a:t>The Fourier Series</a:t>
            </a:r>
          </a:p>
        </p:txBody>
      </p:sp>
      <p:grpSp>
        <p:nvGrpSpPr>
          <p:cNvPr id="4" name="Group 3"/>
          <p:cNvGrpSpPr/>
          <p:nvPr/>
        </p:nvGrpSpPr>
        <p:grpSpPr>
          <a:xfrm>
            <a:off x="363538" y="3432175"/>
            <a:ext cx="4910137" cy="457200"/>
            <a:chOff x="363538" y="3432175"/>
            <a:chExt cx="4910137" cy="457200"/>
          </a:xfrm>
        </p:grpSpPr>
        <p:sp>
          <p:nvSpPr>
            <p:cNvPr id="24591" name="Rectangle 5"/>
            <p:cNvSpPr>
              <a:spLocks noChangeArrowheads="1"/>
            </p:cNvSpPr>
            <p:nvPr/>
          </p:nvSpPr>
          <p:spPr bwMode="auto">
            <a:xfrm>
              <a:off x="363538" y="3432175"/>
              <a:ext cx="4910137" cy="457200"/>
            </a:xfrm>
            <a:prstGeom prst="rect">
              <a:avLst/>
            </a:prstGeom>
            <a:solidFill>
              <a:schemeClr val="bg1"/>
            </a:solidFill>
            <a:ln w="9525" algn="ctr">
              <a:solidFill>
                <a:srgbClr val="000000"/>
              </a:solidFill>
              <a:round/>
              <a:headEnd/>
              <a:tailEnd/>
            </a:ln>
            <a:effectLs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 name="Object 1"/>
            <p:cNvGraphicFramePr>
              <a:graphicFrameLocks noChangeAspect="1"/>
            </p:cNvGraphicFramePr>
            <p:nvPr>
              <p:extLst>
                <p:ext uri="{D42A27DB-BD31-4B8C-83A1-F6EECF244321}">
                  <p14:modId xmlns:p14="http://schemas.microsoft.com/office/powerpoint/2010/main" val="1959766181"/>
                </p:ext>
              </p:extLst>
            </p:nvPr>
          </p:nvGraphicFramePr>
          <p:xfrm>
            <a:off x="482404" y="3493267"/>
            <a:ext cx="4672404" cy="335016"/>
          </p:xfrm>
          <a:graphic>
            <a:graphicData uri="http://schemas.openxmlformats.org/presentationml/2006/ole">
              <mc:AlternateContent xmlns:mc="http://schemas.openxmlformats.org/markup-compatibility/2006">
                <mc:Choice xmlns:v="urn:schemas-microsoft-com:vml" Requires="v">
                  <p:oleObj spid="_x0000_s24858" name="Equation" r:id="rId7" imgW="2831760" imgH="203040" progId="Equation.DSMT4">
                    <p:embed/>
                  </p:oleObj>
                </mc:Choice>
                <mc:Fallback>
                  <p:oleObj name="Equation" r:id="rId7" imgW="2831760" imgH="203040" progId="Equation.DSMT4">
                    <p:embed/>
                    <p:pic>
                      <p:nvPicPr>
                        <p:cNvPr id="0" name=""/>
                        <p:cNvPicPr/>
                        <p:nvPr/>
                      </p:nvPicPr>
                      <p:blipFill>
                        <a:blip r:embed="rId8"/>
                        <a:stretch>
                          <a:fillRect/>
                        </a:stretch>
                      </p:blipFill>
                      <p:spPr>
                        <a:xfrm>
                          <a:off x="482404" y="3493267"/>
                          <a:ext cx="4672404" cy="335016"/>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000" y="3962400"/>
            <a:ext cx="5705475" cy="1709746"/>
            <a:chOff x="381000" y="3962400"/>
            <a:chExt cx="5705475" cy="1709746"/>
          </a:xfrm>
        </p:grpSpPr>
        <p:sp>
          <p:nvSpPr>
            <p:cNvPr id="25623" name="Rectangle 4"/>
            <p:cNvSpPr>
              <a:spLocks noChangeArrowheads="1"/>
            </p:cNvSpPr>
            <p:nvPr/>
          </p:nvSpPr>
          <p:spPr bwMode="auto">
            <a:xfrm>
              <a:off x="381000" y="3962400"/>
              <a:ext cx="5705475" cy="1709746"/>
            </a:xfrm>
            <a:prstGeom prst="rect">
              <a:avLst/>
            </a:prstGeom>
            <a:solidFill>
              <a:schemeClr val="bg1"/>
            </a:solidFill>
            <a:ln w="9525" algn="ctr">
              <a:solidFill>
                <a:srgbClr val="000000"/>
              </a:solidFill>
              <a:round/>
              <a:headEnd/>
              <a:tailEnd/>
            </a:ln>
            <a:effectLs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5624" name="Object 3"/>
            <p:cNvGraphicFramePr>
              <a:graphicFrameLocks noChangeAspect="1"/>
            </p:cNvGraphicFramePr>
            <p:nvPr>
              <p:extLst>
                <p:ext uri="{D42A27DB-BD31-4B8C-83A1-F6EECF244321}">
                  <p14:modId xmlns:p14="http://schemas.microsoft.com/office/powerpoint/2010/main" val="2074966132"/>
                </p:ext>
              </p:extLst>
            </p:nvPr>
          </p:nvGraphicFramePr>
          <p:xfrm>
            <a:off x="593267" y="4043363"/>
            <a:ext cx="5280941" cy="1611817"/>
          </p:xfrm>
          <a:graphic>
            <a:graphicData uri="http://schemas.openxmlformats.org/presentationml/2006/ole">
              <mc:AlternateContent xmlns:mc="http://schemas.openxmlformats.org/markup-compatibility/2006">
                <mc:Choice xmlns:v="urn:schemas-microsoft-com:vml" Requires="v">
                  <p:oleObj spid="_x0000_s26165" name="Equation" r:id="rId3" imgW="3162240" imgH="965160" progId="Equation.DSMT4">
                    <p:embed/>
                  </p:oleObj>
                </mc:Choice>
                <mc:Fallback>
                  <p:oleObj name="Equation" r:id="rId3" imgW="3162240" imgH="965160" progId="Equation.DSMT4">
                    <p:embed/>
                    <p:pic>
                      <p:nvPicPr>
                        <p:cNvPr id="0" name="Object 3"/>
                        <p:cNvPicPr>
                          <a:picLocks noChangeAspect="1" noChangeArrowheads="1"/>
                        </p:cNvPicPr>
                        <p:nvPr/>
                      </p:nvPicPr>
                      <p:blipFill>
                        <a:blip r:embed="rId4"/>
                        <a:srcRect/>
                        <a:stretch>
                          <a:fillRect/>
                        </a:stretch>
                      </p:blipFill>
                      <p:spPr bwMode="auto">
                        <a:xfrm>
                          <a:off x="593267" y="4043363"/>
                          <a:ext cx="5280941" cy="1611817"/>
                        </a:xfrm>
                        <a:prstGeom prst="rect">
                          <a:avLst/>
                        </a:prstGeom>
                        <a:solidFill>
                          <a:schemeClr val="bg1"/>
                        </a:solidFill>
                        <a:ln w="9525">
                          <a:noFill/>
                          <a:miter lim="800000"/>
                          <a:headEnd/>
                          <a:tailEnd/>
                        </a:ln>
                      </p:spPr>
                    </p:pic>
                  </p:oleObj>
                </mc:Fallback>
              </mc:AlternateContent>
            </a:graphicData>
          </a:graphic>
        </p:graphicFrame>
      </p:grpSp>
      <p:sp>
        <p:nvSpPr>
          <p:cNvPr id="25619" name="Rectangle 6"/>
          <p:cNvSpPr>
            <a:spLocks noChangeArrowheads="1"/>
          </p:cNvSpPr>
          <p:nvPr/>
        </p:nvSpPr>
        <p:spPr bwMode="auto">
          <a:xfrm>
            <a:off x="6553200" y="2057400"/>
            <a:ext cx="1295400" cy="762000"/>
          </a:xfrm>
          <a:prstGeom prst="rect">
            <a:avLst/>
          </a:prstGeom>
          <a:solidFill>
            <a:schemeClr val="bg1"/>
          </a:solidFill>
          <a:ln w="9525" algn="ctr">
            <a:solidFill>
              <a:schemeClr val="tx1"/>
            </a:solidFill>
            <a:round/>
            <a:headEnd/>
            <a:tailEnd/>
          </a:ln>
          <a:effectLst>
            <a:outerShdw blurRad="63500" dist="63500" dir="2700000" algn="tl"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5617" name="Rectangle 12"/>
          <p:cNvSpPr>
            <a:spLocks noChangeArrowheads="1"/>
          </p:cNvSpPr>
          <p:nvPr/>
        </p:nvSpPr>
        <p:spPr bwMode="auto">
          <a:xfrm>
            <a:off x="6553200" y="3048000"/>
            <a:ext cx="1676400" cy="609600"/>
          </a:xfrm>
          <a:prstGeom prst="rect">
            <a:avLst/>
          </a:prstGeom>
          <a:solidFill>
            <a:schemeClr val="bg1"/>
          </a:solidFill>
          <a:ln w="9525" algn="ctr">
            <a:solidFill>
              <a:schemeClr val="tx1"/>
            </a:solidFill>
            <a:round/>
            <a:headEnd/>
            <a:tailEnd/>
          </a:ln>
          <a:effectLst>
            <a:outerShdw blurRad="63500" dist="63500" dir="2700000" algn="tl"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5615" name="Rectangle 14"/>
          <p:cNvSpPr>
            <a:spLocks noChangeArrowheads="1"/>
          </p:cNvSpPr>
          <p:nvPr/>
        </p:nvSpPr>
        <p:spPr bwMode="auto">
          <a:xfrm>
            <a:off x="6553200" y="3962400"/>
            <a:ext cx="2057400" cy="466725"/>
          </a:xfrm>
          <a:prstGeom prst="rect">
            <a:avLst/>
          </a:prstGeom>
          <a:solidFill>
            <a:schemeClr val="bg1"/>
          </a:solidFill>
          <a:ln w="9525" algn="ctr">
            <a:solidFill>
              <a:schemeClr val="tx1"/>
            </a:solidFill>
            <a:round/>
            <a:headEnd/>
            <a:tailEnd/>
          </a:ln>
          <a:effectLst>
            <a:outerShdw blurRad="63500" dist="63500" dir="2700000" algn="tl"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5613" name="Rectangle 16"/>
          <p:cNvSpPr>
            <a:spLocks noChangeArrowheads="1"/>
          </p:cNvSpPr>
          <p:nvPr/>
        </p:nvSpPr>
        <p:spPr bwMode="auto">
          <a:xfrm>
            <a:off x="6553200" y="4824413"/>
            <a:ext cx="2057400" cy="854075"/>
          </a:xfrm>
          <a:prstGeom prst="rect">
            <a:avLst/>
          </a:prstGeom>
          <a:solidFill>
            <a:schemeClr val="bg1"/>
          </a:solidFill>
          <a:ln w="9525" algn="ctr">
            <a:solidFill>
              <a:schemeClr val="tx1"/>
            </a:solidFill>
            <a:round/>
            <a:headEnd/>
            <a:tailEnd/>
          </a:ln>
          <a:effectLst>
            <a:outerShdw blurRad="63500" dist="63500" dir="2700000" algn="tl" rotWithShape="0">
              <a:srgbClr val="000000">
                <a:alpha val="43137"/>
              </a:srgb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5620" name="Object 5"/>
          <p:cNvGraphicFramePr>
            <a:graphicFrameLocks noChangeAspect="1"/>
          </p:cNvGraphicFramePr>
          <p:nvPr>
            <p:extLst>
              <p:ext uri="{D42A27DB-BD31-4B8C-83A1-F6EECF244321}">
                <p14:modId xmlns:p14="http://schemas.microsoft.com/office/powerpoint/2010/main" val="1317807769"/>
              </p:ext>
            </p:extLst>
          </p:nvPr>
        </p:nvGraphicFramePr>
        <p:xfrm>
          <a:off x="6819900" y="2276475"/>
          <a:ext cx="762000" cy="323850"/>
        </p:xfrm>
        <a:graphic>
          <a:graphicData uri="http://schemas.openxmlformats.org/presentationml/2006/ole">
            <mc:AlternateContent xmlns:mc="http://schemas.openxmlformats.org/markup-compatibility/2006">
              <mc:Choice xmlns:v="urn:schemas-microsoft-com:vml" Requires="v">
                <p:oleObj spid="_x0000_s26166" name="Equation" r:id="rId5" imgW="507960" imgH="215640" progId="Equation.DSMT4">
                  <p:embed/>
                </p:oleObj>
              </mc:Choice>
              <mc:Fallback>
                <p:oleObj name="Equation" r:id="rId5" imgW="507960" imgH="215640" progId="Equation.DSMT4">
                  <p:embed/>
                  <p:pic>
                    <p:nvPicPr>
                      <p:cNvPr id="0" name="Object 5"/>
                      <p:cNvPicPr>
                        <a:picLocks noChangeAspect="1" noChangeArrowheads="1"/>
                      </p:cNvPicPr>
                      <p:nvPr/>
                    </p:nvPicPr>
                    <p:blipFill>
                      <a:blip r:embed="rId6"/>
                      <a:srcRect/>
                      <a:stretch>
                        <a:fillRect/>
                      </a:stretch>
                    </p:blipFill>
                    <p:spPr bwMode="auto">
                      <a:xfrm>
                        <a:off x="6819900" y="2276475"/>
                        <a:ext cx="76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5"/>
          <p:cNvGrpSpPr/>
          <p:nvPr/>
        </p:nvGrpSpPr>
        <p:grpSpPr>
          <a:xfrm>
            <a:off x="381000" y="2057400"/>
            <a:ext cx="6029325" cy="1600200"/>
            <a:chOff x="381000" y="2057400"/>
            <a:chExt cx="6029325" cy="1600200"/>
          </a:xfrm>
        </p:grpSpPr>
        <p:sp>
          <p:nvSpPr>
            <p:cNvPr id="25621" name="Rectangle 2"/>
            <p:cNvSpPr>
              <a:spLocks noChangeArrowheads="1"/>
            </p:cNvSpPr>
            <p:nvPr/>
          </p:nvSpPr>
          <p:spPr bwMode="auto">
            <a:xfrm>
              <a:off x="381000" y="2057400"/>
              <a:ext cx="6029325" cy="1600200"/>
            </a:xfrm>
            <a:prstGeom prst="rect">
              <a:avLst/>
            </a:prstGeom>
            <a:solidFill>
              <a:schemeClr val="bg1"/>
            </a:solidFill>
            <a:ln w="9525" algn="ctr">
              <a:solidFill>
                <a:schemeClr val="tx1"/>
              </a:solidFill>
              <a:round/>
              <a:headEnd/>
              <a:tailEnd/>
            </a:ln>
            <a:effec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5622" name="Object 1"/>
            <p:cNvGraphicFramePr>
              <a:graphicFrameLocks noChangeAspect="1"/>
            </p:cNvGraphicFramePr>
            <p:nvPr>
              <p:extLst>
                <p:ext uri="{D42A27DB-BD31-4B8C-83A1-F6EECF244321}">
                  <p14:modId xmlns:p14="http://schemas.microsoft.com/office/powerpoint/2010/main" val="4046783188"/>
                </p:ext>
              </p:extLst>
            </p:nvPr>
          </p:nvGraphicFramePr>
          <p:xfrm>
            <a:off x="744671" y="2076450"/>
            <a:ext cx="5301983" cy="1548090"/>
          </p:xfrm>
          <a:graphic>
            <a:graphicData uri="http://schemas.openxmlformats.org/presentationml/2006/ole">
              <mc:AlternateContent xmlns:mc="http://schemas.openxmlformats.org/markup-compatibility/2006">
                <mc:Choice xmlns:v="urn:schemas-microsoft-com:vml" Requires="v">
                  <p:oleObj spid="_x0000_s26167" name="Equation" r:id="rId7" imgW="3174840" imgH="927000" progId="Equation.DSMT4">
                    <p:embed/>
                  </p:oleObj>
                </mc:Choice>
                <mc:Fallback>
                  <p:oleObj name="Equation" r:id="rId7" imgW="3174840" imgH="927000" progId="Equation.DSMT4">
                    <p:embed/>
                    <p:pic>
                      <p:nvPicPr>
                        <p:cNvPr id="0" name="Object 1"/>
                        <p:cNvPicPr>
                          <a:picLocks noChangeAspect="1" noChangeArrowheads="1"/>
                        </p:cNvPicPr>
                        <p:nvPr/>
                      </p:nvPicPr>
                      <p:blipFill>
                        <a:blip r:embed="rId8"/>
                        <a:srcRect/>
                        <a:stretch>
                          <a:fillRect/>
                        </a:stretch>
                      </p:blipFill>
                      <p:spPr bwMode="auto">
                        <a:xfrm>
                          <a:off x="744671" y="2076450"/>
                          <a:ext cx="5301983" cy="1548090"/>
                        </a:xfrm>
                        <a:prstGeom prst="rect">
                          <a:avLst/>
                        </a:prstGeom>
                        <a:solidFill>
                          <a:schemeClr val="bg1"/>
                        </a:solidFill>
                        <a:ln w="9525">
                          <a:noFill/>
                          <a:miter lim="800000"/>
                          <a:headEnd/>
                          <a:tailEnd/>
                        </a:ln>
                      </p:spPr>
                    </p:pic>
                  </p:oleObj>
                </mc:Fallback>
              </mc:AlternateContent>
            </a:graphicData>
          </a:graphic>
        </p:graphicFrame>
      </p:grpSp>
      <p:graphicFrame>
        <p:nvGraphicFramePr>
          <p:cNvPr id="25618" name="Object 7"/>
          <p:cNvGraphicFramePr>
            <a:graphicFrameLocks noChangeAspect="1"/>
          </p:cNvGraphicFramePr>
          <p:nvPr>
            <p:extLst>
              <p:ext uri="{D42A27DB-BD31-4B8C-83A1-F6EECF244321}">
                <p14:modId xmlns:p14="http://schemas.microsoft.com/office/powerpoint/2010/main" val="1400579323"/>
              </p:ext>
            </p:extLst>
          </p:nvPr>
        </p:nvGraphicFramePr>
        <p:xfrm>
          <a:off x="6762750" y="3162300"/>
          <a:ext cx="1257300" cy="381000"/>
        </p:xfrm>
        <a:graphic>
          <a:graphicData uri="http://schemas.openxmlformats.org/presentationml/2006/ole">
            <mc:AlternateContent xmlns:mc="http://schemas.openxmlformats.org/markup-compatibility/2006">
              <mc:Choice xmlns:v="urn:schemas-microsoft-com:vml" Requires="v">
                <p:oleObj spid="_x0000_s26168" name="Equation" r:id="rId9" imgW="838080" imgH="253800" progId="Equation.DSMT4">
                  <p:embed/>
                </p:oleObj>
              </mc:Choice>
              <mc:Fallback>
                <p:oleObj name="Equation" r:id="rId9" imgW="838080" imgH="253800" progId="Equation.DSMT4">
                  <p:embed/>
                  <p:pic>
                    <p:nvPicPr>
                      <p:cNvPr id="0" name="Object 7"/>
                      <p:cNvPicPr>
                        <a:picLocks noChangeAspect="1" noChangeArrowheads="1"/>
                      </p:cNvPicPr>
                      <p:nvPr/>
                    </p:nvPicPr>
                    <p:blipFill>
                      <a:blip r:embed="rId10"/>
                      <a:srcRect/>
                      <a:stretch>
                        <a:fillRect/>
                      </a:stretch>
                    </p:blipFill>
                    <p:spPr bwMode="auto">
                      <a:xfrm>
                        <a:off x="6762750" y="3162300"/>
                        <a:ext cx="1257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6" name="Object 13"/>
          <p:cNvGraphicFramePr>
            <a:graphicFrameLocks noChangeAspect="1"/>
          </p:cNvGraphicFramePr>
          <p:nvPr>
            <p:extLst>
              <p:ext uri="{D42A27DB-BD31-4B8C-83A1-F6EECF244321}">
                <p14:modId xmlns:p14="http://schemas.microsoft.com/office/powerpoint/2010/main" val="3070645262"/>
              </p:ext>
            </p:extLst>
          </p:nvPr>
        </p:nvGraphicFramePr>
        <p:xfrm>
          <a:off x="6705600" y="4043363"/>
          <a:ext cx="1790700" cy="304800"/>
        </p:xfrm>
        <a:graphic>
          <a:graphicData uri="http://schemas.openxmlformats.org/presentationml/2006/ole">
            <mc:AlternateContent xmlns:mc="http://schemas.openxmlformats.org/markup-compatibility/2006">
              <mc:Choice xmlns:v="urn:schemas-microsoft-com:vml" Requires="v">
                <p:oleObj spid="_x0000_s26169" name="Equation" r:id="rId11" imgW="1193760" imgH="203040" progId="Equation.DSMT4">
                  <p:embed/>
                </p:oleObj>
              </mc:Choice>
              <mc:Fallback>
                <p:oleObj name="Equation" r:id="rId11" imgW="1193760" imgH="203040" progId="Equation.DSMT4">
                  <p:embed/>
                  <p:pic>
                    <p:nvPicPr>
                      <p:cNvPr id="0" name="Object 13"/>
                      <p:cNvPicPr>
                        <a:picLocks noChangeAspect="1" noChangeArrowheads="1"/>
                      </p:cNvPicPr>
                      <p:nvPr/>
                    </p:nvPicPr>
                    <p:blipFill>
                      <a:blip r:embed="rId12"/>
                      <a:srcRect/>
                      <a:stretch>
                        <a:fillRect/>
                      </a:stretch>
                    </p:blipFill>
                    <p:spPr bwMode="auto">
                      <a:xfrm>
                        <a:off x="6705600" y="4043363"/>
                        <a:ext cx="179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4" name="Object 15"/>
          <p:cNvGraphicFramePr>
            <a:graphicFrameLocks noChangeAspect="1"/>
          </p:cNvGraphicFramePr>
          <p:nvPr>
            <p:extLst>
              <p:ext uri="{D42A27DB-BD31-4B8C-83A1-F6EECF244321}">
                <p14:modId xmlns:p14="http://schemas.microsoft.com/office/powerpoint/2010/main" val="2884223468"/>
              </p:ext>
            </p:extLst>
          </p:nvPr>
        </p:nvGraphicFramePr>
        <p:xfrm>
          <a:off x="6791325" y="4899025"/>
          <a:ext cx="1581150" cy="704850"/>
        </p:xfrm>
        <a:graphic>
          <a:graphicData uri="http://schemas.openxmlformats.org/presentationml/2006/ole">
            <mc:AlternateContent xmlns:mc="http://schemas.openxmlformats.org/markup-compatibility/2006">
              <mc:Choice xmlns:v="urn:schemas-microsoft-com:vml" Requires="v">
                <p:oleObj spid="_x0000_s26170" name="Equation" r:id="rId13" imgW="1054080" imgH="469800" progId="Equation.DSMT4">
                  <p:embed/>
                </p:oleObj>
              </mc:Choice>
              <mc:Fallback>
                <p:oleObj name="Equation" r:id="rId13" imgW="1054080" imgH="469800" progId="Equation.DSMT4">
                  <p:embed/>
                  <p:pic>
                    <p:nvPicPr>
                      <p:cNvPr id="0" name="Object 15"/>
                      <p:cNvPicPr>
                        <a:picLocks noChangeAspect="1" noChangeArrowheads="1"/>
                      </p:cNvPicPr>
                      <p:nvPr/>
                    </p:nvPicPr>
                    <p:blipFill>
                      <a:blip r:embed="rId14"/>
                      <a:srcRect/>
                      <a:stretch>
                        <a:fillRect/>
                      </a:stretch>
                    </p:blipFill>
                    <p:spPr bwMode="auto">
                      <a:xfrm>
                        <a:off x="6791325" y="4899025"/>
                        <a:ext cx="1581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Date Placeholder 2"/>
          <p:cNvSpPr>
            <a:spLocks noGrp="1"/>
          </p:cNvSpPr>
          <p:nvPr>
            <p:ph type="dt" sz="quarter" idx="10"/>
          </p:nvPr>
        </p:nvSpPr>
        <p:spPr/>
        <p:txBody>
          <a:bodyPr/>
          <a:lstStyle/>
          <a:p>
            <a:pPr>
              <a:defRPr/>
            </a:pPr>
            <a:r>
              <a:rPr lang="en-US" smtClean="0"/>
              <a:t>4 October 2016</a:t>
            </a:r>
            <a:endParaRPr lang="en-US"/>
          </a:p>
        </p:txBody>
      </p:sp>
      <p:sp>
        <p:nvSpPr>
          <p:cNvPr id="11" name="Slide Number Placeholder 3"/>
          <p:cNvSpPr>
            <a:spLocks noGrp="1"/>
          </p:cNvSpPr>
          <p:nvPr>
            <p:ph type="sldNum" sz="quarter" idx="11"/>
          </p:nvPr>
        </p:nvSpPr>
        <p:spPr/>
        <p:txBody>
          <a:bodyPr/>
          <a:lstStyle/>
          <a:p>
            <a:pPr>
              <a:defRPr/>
            </a:pPr>
            <a:fld id="{CF6312E4-38BA-4D92-8E50-DA1905503445}" type="slidenum">
              <a:rPr lang="en-US"/>
              <a:pPr>
                <a:defRPr/>
              </a:pPr>
              <a:t>23</a:t>
            </a:fld>
            <a:endParaRPr lang="en-US"/>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5607" name="Rectangle 2"/>
          <p:cNvSpPr>
            <a:spLocks noGrp="1" noChangeArrowheads="1"/>
          </p:cNvSpPr>
          <p:nvPr>
            <p:ph type="title"/>
          </p:nvPr>
        </p:nvSpPr>
        <p:spPr>
          <a:xfrm>
            <a:off x="381000" y="1101725"/>
            <a:ext cx="3627438" cy="641350"/>
          </a:xfrm>
        </p:spPr>
        <p:txBody>
          <a:bodyPr>
            <a:spAutoFit/>
          </a:bodyPr>
          <a:lstStyle/>
          <a:p>
            <a:r>
              <a:rPr lang="en-US" altLang="en-US" smtClean="0"/>
              <a:t>The Fourier Series</a:t>
            </a:r>
          </a:p>
        </p:txBody>
      </p:sp>
      <p:sp>
        <p:nvSpPr>
          <p:cNvPr id="25608" name="Text Box 3"/>
          <p:cNvSpPr txBox="1">
            <a:spLocks noChangeArrowheads="1"/>
          </p:cNvSpPr>
          <p:nvPr/>
        </p:nvSpPr>
        <p:spPr bwMode="auto">
          <a:xfrm>
            <a:off x="5257800" y="1066800"/>
            <a:ext cx="3352800" cy="711200"/>
          </a:xfrm>
          <a:prstGeom prst="rect">
            <a:avLst/>
          </a:prstGeom>
          <a:solidFill>
            <a:srgbClr val="BFFFB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can also be written in terms of complex exponentials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4" name="Rectangle 3"/>
          <p:cNvSpPr>
            <a:spLocks noChangeArrowheads="1"/>
          </p:cNvSpPr>
          <p:nvPr/>
        </p:nvSpPr>
        <p:spPr bwMode="auto">
          <a:xfrm>
            <a:off x="838200" y="2438400"/>
            <a:ext cx="6629400" cy="312420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6635" name="Object 1"/>
          <p:cNvGraphicFramePr>
            <a:graphicFrameLocks noChangeAspect="1"/>
          </p:cNvGraphicFramePr>
          <p:nvPr>
            <p:extLst>
              <p:ext uri="{D42A27DB-BD31-4B8C-83A1-F6EECF244321}">
                <p14:modId xmlns:p14="http://schemas.microsoft.com/office/powerpoint/2010/main" val="2678494795"/>
              </p:ext>
            </p:extLst>
          </p:nvPr>
        </p:nvGraphicFramePr>
        <p:xfrm>
          <a:off x="895350" y="2571750"/>
          <a:ext cx="6515100" cy="2857500"/>
        </p:xfrm>
        <a:graphic>
          <a:graphicData uri="http://schemas.openxmlformats.org/presentationml/2006/ole">
            <mc:AlternateContent xmlns:mc="http://schemas.openxmlformats.org/markup-compatibility/2006">
              <mc:Choice xmlns:v="urn:schemas-microsoft-com:vml" Requires="v">
                <p:oleObj spid="_x0000_s26721" name="Equation" r:id="rId3" imgW="4343400" imgH="1904760" progId="Equation.DSMT4">
                  <p:embed/>
                </p:oleObj>
              </mc:Choice>
              <mc:Fallback>
                <p:oleObj name="Equation" r:id="rId3" imgW="4343400" imgH="1904760" progId="Equation.DSMT4">
                  <p:embed/>
                  <p:pic>
                    <p:nvPicPr>
                      <p:cNvPr id="0" name="Object 1"/>
                      <p:cNvPicPr>
                        <a:picLocks noChangeAspect="1" noChangeArrowheads="1"/>
                      </p:cNvPicPr>
                      <p:nvPr/>
                    </p:nvPicPr>
                    <p:blipFill>
                      <a:blip r:embed="rId4"/>
                      <a:srcRect/>
                      <a:stretch>
                        <a:fillRect/>
                      </a:stretch>
                    </p:blipFill>
                    <p:spPr bwMode="auto">
                      <a:xfrm>
                        <a:off x="895350" y="2571750"/>
                        <a:ext cx="6515100" cy="2857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547793FB-6F8D-4DC3-8EBF-98260C3E7F50}" type="slidenum">
              <a:rPr lang="en-US"/>
              <a:pPr>
                <a:defRPr/>
              </a:pPr>
              <a:t>24</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6630" name="Rectangle 2"/>
          <p:cNvSpPr>
            <a:spLocks noGrp="1" noChangeArrowheads="1"/>
          </p:cNvSpPr>
          <p:nvPr>
            <p:ph type="title"/>
          </p:nvPr>
        </p:nvSpPr>
        <p:spPr>
          <a:xfrm>
            <a:off x="457200" y="990600"/>
            <a:ext cx="4419600" cy="641350"/>
          </a:xfrm>
        </p:spPr>
        <p:txBody>
          <a:bodyPr>
            <a:spAutoFit/>
          </a:bodyPr>
          <a:lstStyle/>
          <a:p>
            <a:r>
              <a:rPr lang="en-US" altLang="en-US" smtClean="0"/>
              <a:t>The Fourier Series</a:t>
            </a:r>
          </a:p>
        </p:txBody>
      </p:sp>
      <p:sp>
        <p:nvSpPr>
          <p:cNvPr id="26631" name="Text Box 3"/>
          <p:cNvSpPr txBox="1">
            <a:spLocks noChangeArrowheads="1"/>
          </p:cNvSpPr>
          <p:nvPr/>
        </p:nvSpPr>
        <p:spPr bwMode="auto">
          <a:xfrm>
            <a:off x="457200" y="1752600"/>
            <a:ext cx="7673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Relationship between the real and the complex Fourier Series</a:t>
            </a:r>
          </a:p>
        </p:txBody>
      </p:sp>
      <p:sp>
        <p:nvSpPr>
          <p:cNvPr id="26632" name="Text Box 17"/>
          <p:cNvSpPr txBox="1">
            <a:spLocks noChangeArrowheads="1"/>
          </p:cNvSpPr>
          <p:nvPr/>
        </p:nvSpPr>
        <p:spPr bwMode="auto">
          <a:xfrm>
            <a:off x="6477000" y="1143000"/>
            <a:ext cx="2116138"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Cont’d. on next page.</a:t>
            </a:r>
          </a:p>
        </p:txBody>
      </p:sp>
      <p:sp>
        <p:nvSpPr>
          <p:cNvPr id="26633" name="Text Box 18"/>
          <p:cNvSpPr txBox="1">
            <a:spLocks noChangeArrowheads="1"/>
          </p:cNvSpPr>
          <p:nvPr/>
        </p:nvSpPr>
        <p:spPr bwMode="auto">
          <a:xfrm>
            <a:off x="5638800" y="4648200"/>
            <a:ext cx="2667000" cy="1465263"/>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sine-plus-cosine form results from the projection of </a:t>
            </a:r>
            <a:r>
              <a:rPr lang="en-US" altLang="en-US" sz="1800" i="1">
                <a:latin typeface="Times New Roman" pitchFamily="18" charset="0"/>
              </a:rPr>
              <a:t>f</a:t>
            </a:r>
            <a:r>
              <a:rPr lang="en-US" altLang="en-US" sz="1800">
                <a:latin typeface="Comic Sans MS" pitchFamily="66" charset="0"/>
              </a:rPr>
              <a:t> onto a cosine that is in phase with the current time.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32BE31D9-841B-49FE-91D1-1813B544C31D}" type="slidenum">
              <a:rPr lang="en-US"/>
              <a:pPr>
                <a:defRPr/>
              </a:pPr>
              <a:t>25</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7653" name="Rectangle 29"/>
          <p:cNvSpPr>
            <a:spLocks noGrp="1" noChangeArrowheads="1"/>
          </p:cNvSpPr>
          <p:nvPr>
            <p:ph type="title"/>
          </p:nvPr>
        </p:nvSpPr>
        <p:spPr>
          <a:xfrm>
            <a:off x="457200" y="990600"/>
            <a:ext cx="5943600" cy="990600"/>
          </a:xfrm>
        </p:spPr>
        <p:txBody>
          <a:bodyPr/>
          <a:lstStyle/>
          <a:p>
            <a:r>
              <a:rPr lang="en-US" altLang="en-US" sz="2800" smtClean="0"/>
              <a:t>Relationship between the real and the complex Fourier Series (cont’d.)</a:t>
            </a:r>
          </a:p>
        </p:txBody>
      </p:sp>
      <p:sp>
        <p:nvSpPr>
          <p:cNvPr id="27654" name="Text Box 36"/>
          <p:cNvSpPr txBox="1">
            <a:spLocks noChangeArrowheads="1"/>
          </p:cNvSpPr>
          <p:nvPr/>
        </p:nvSpPr>
        <p:spPr bwMode="auto">
          <a:xfrm>
            <a:off x="6503988" y="2895600"/>
            <a:ext cx="1676400" cy="1920875"/>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Then add zero to the equation at the end of the previous page:</a:t>
            </a:r>
          </a:p>
        </p:txBody>
      </p:sp>
      <p:sp>
        <p:nvSpPr>
          <p:cNvPr id="27655" name="Text Box 40"/>
          <p:cNvSpPr txBox="1">
            <a:spLocks noChangeArrowheads="1"/>
          </p:cNvSpPr>
          <p:nvPr/>
        </p:nvSpPr>
        <p:spPr bwMode="auto">
          <a:xfrm>
            <a:off x="6477000" y="1143000"/>
            <a:ext cx="2116138"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Cont’d. on next page.</a:t>
            </a:r>
          </a:p>
        </p:txBody>
      </p:sp>
      <p:sp>
        <p:nvSpPr>
          <p:cNvPr id="27660" name="Rectangle 2"/>
          <p:cNvSpPr>
            <a:spLocks noChangeArrowheads="1"/>
          </p:cNvSpPr>
          <p:nvPr/>
        </p:nvSpPr>
        <p:spPr bwMode="auto">
          <a:xfrm>
            <a:off x="533400" y="2057400"/>
            <a:ext cx="5818188" cy="274320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 name="Text Box 31"/>
          <p:cNvSpPr txBox="1">
            <a:spLocks noChangeArrowheads="1"/>
          </p:cNvSpPr>
          <p:nvPr/>
        </p:nvSpPr>
        <p:spPr bwMode="auto">
          <a:xfrm>
            <a:off x="992188" y="2371725"/>
            <a:ext cx="10493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dirty="0" smtClean="0">
                <a:latin typeface="+mj-lt"/>
              </a:rPr>
              <a:t>Claim:</a:t>
            </a:r>
          </a:p>
        </p:txBody>
      </p:sp>
      <p:sp>
        <p:nvSpPr>
          <p:cNvPr id="27661" name="Text Box 32"/>
          <p:cNvSpPr txBox="1">
            <a:spLocks noChangeArrowheads="1"/>
          </p:cNvSpPr>
          <p:nvPr/>
        </p:nvSpPr>
        <p:spPr bwMode="auto">
          <a:xfrm>
            <a:off x="560388" y="3143250"/>
            <a:ext cx="1481137"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dirty="0" smtClean="0">
                <a:latin typeface="+mj-lt"/>
              </a:rPr>
              <a:t>Therefore:</a:t>
            </a:r>
          </a:p>
        </p:txBody>
      </p:sp>
      <p:sp>
        <p:nvSpPr>
          <p:cNvPr id="27662" name="Text Box 33"/>
          <p:cNvSpPr txBox="1">
            <a:spLocks noChangeArrowheads="1"/>
          </p:cNvSpPr>
          <p:nvPr/>
        </p:nvSpPr>
        <p:spPr bwMode="auto">
          <a:xfrm>
            <a:off x="1155700" y="3967163"/>
            <a:ext cx="88582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dirty="0" smtClean="0">
                <a:latin typeface="+mj-lt"/>
              </a:rPr>
              <a:t>Thus:</a:t>
            </a:r>
          </a:p>
        </p:txBody>
      </p:sp>
      <p:graphicFrame>
        <p:nvGraphicFramePr>
          <p:cNvPr id="27664" name="Object 1"/>
          <p:cNvGraphicFramePr>
            <a:graphicFrameLocks noChangeAspect="1"/>
          </p:cNvGraphicFramePr>
          <p:nvPr>
            <p:extLst>
              <p:ext uri="{D42A27DB-BD31-4B8C-83A1-F6EECF244321}">
                <p14:modId xmlns:p14="http://schemas.microsoft.com/office/powerpoint/2010/main" val="342004272"/>
              </p:ext>
            </p:extLst>
          </p:nvPr>
        </p:nvGraphicFramePr>
        <p:xfrm>
          <a:off x="2093913" y="2344738"/>
          <a:ext cx="4165600" cy="2255837"/>
        </p:xfrm>
        <a:graphic>
          <a:graphicData uri="http://schemas.openxmlformats.org/presentationml/2006/ole">
            <mc:AlternateContent xmlns:mc="http://schemas.openxmlformats.org/markup-compatibility/2006">
              <mc:Choice xmlns:v="urn:schemas-microsoft-com:vml" Requires="v">
                <p:oleObj spid="_x0000_s27837" name="Equation" r:id="rId3" imgW="2603160" imgH="1409400" progId="Equation.DSMT4">
                  <p:embed/>
                </p:oleObj>
              </mc:Choice>
              <mc:Fallback>
                <p:oleObj name="Equation" r:id="rId3" imgW="2603160" imgH="1409400" progId="Equation.DSMT4">
                  <p:embed/>
                  <p:pic>
                    <p:nvPicPr>
                      <p:cNvPr id="0" name="Object 1"/>
                      <p:cNvPicPr>
                        <a:picLocks noChangeAspect="1" noChangeArrowheads="1"/>
                      </p:cNvPicPr>
                      <p:nvPr/>
                    </p:nvPicPr>
                    <p:blipFill>
                      <a:blip r:embed="rId4"/>
                      <a:srcRect/>
                      <a:stretch>
                        <a:fillRect/>
                      </a:stretch>
                    </p:blipFill>
                    <p:spPr bwMode="auto">
                      <a:xfrm>
                        <a:off x="2093913" y="2344738"/>
                        <a:ext cx="41656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8" name="Rectangle 5"/>
          <p:cNvSpPr>
            <a:spLocks noChangeArrowheads="1"/>
          </p:cNvSpPr>
          <p:nvPr/>
        </p:nvSpPr>
        <p:spPr bwMode="auto">
          <a:xfrm>
            <a:off x="533400" y="5105400"/>
            <a:ext cx="7646988" cy="91440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7659" name="Object 4"/>
          <p:cNvGraphicFramePr>
            <a:graphicFrameLocks noChangeAspect="1"/>
          </p:cNvGraphicFramePr>
          <p:nvPr>
            <p:extLst>
              <p:ext uri="{D42A27DB-BD31-4B8C-83A1-F6EECF244321}">
                <p14:modId xmlns:p14="http://schemas.microsoft.com/office/powerpoint/2010/main" val="502355221"/>
              </p:ext>
            </p:extLst>
          </p:nvPr>
        </p:nvGraphicFramePr>
        <p:xfrm>
          <a:off x="576263" y="5200650"/>
          <a:ext cx="7561262" cy="723900"/>
        </p:xfrm>
        <a:graphic>
          <a:graphicData uri="http://schemas.openxmlformats.org/presentationml/2006/ole">
            <mc:AlternateContent xmlns:mc="http://schemas.openxmlformats.org/markup-compatibility/2006">
              <mc:Choice xmlns:v="urn:schemas-microsoft-com:vml" Requires="v">
                <p:oleObj spid="_x0000_s27838" name="Equation" r:id="rId5" imgW="5041800" imgH="482400" progId="Equation.DSMT4">
                  <p:embed/>
                </p:oleObj>
              </mc:Choice>
              <mc:Fallback>
                <p:oleObj name="Equation" r:id="rId5" imgW="5041800" imgH="482400" progId="Equation.DSMT4">
                  <p:embed/>
                  <p:pic>
                    <p:nvPicPr>
                      <p:cNvPr id="0" name="Object 4"/>
                      <p:cNvPicPr>
                        <a:picLocks noChangeAspect="1" noChangeArrowheads="1"/>
                      </p:cNvPicPr>
                      <p:nvPr/>
                    </p:nvPicPr>
                    <p:blipFill>
                      <a:blip r:embed="rId6"/>
                      <a:srcRect/>
                      <a:stretch>
                        <a:fillRect/>
                      </a:stretch>
                    </p:blipFill>
                    <p:spPr bwMode="auto">
                      <a:xfrm>
                        <a:off x="576263" y="5200650"/>
                        <a:ext cx="75612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4740276" y="2433935"/>
            <a:ext cx="1143000" cy="461665"/>
          </a:xfrm>
          <a:prstGeom prst="rect">
            <a:avLst/>
          </a:prstGeom>
          <a:noFill/>
          <a:ln>
            <a:solidFill>
              <a:schemeClr val="tx1"/>
            </a:solidFill>
          </a:ln>
        </p:spPr>
        <p:txBody>
          <a:bodyPr wrap="square" rtlCol="0">
            <a:spAutoFit/>
          </a:bodyPr>
          <a:lstStyle/>
          <a:p>
            <a:pPr algn="l"/>
            <a:r>
              <a:rPr lang="en-US" sz="1200" dirty="0" smtClean="0">
                <a:hlinkClick r:id="rId7" action="ppaction://hlinksldjump"/>
              </a:rPr>
              <a:t>Proof</a:t>
            </a:r>
            <a:r>
              <a:rPr lang="en-US" sz="1200" dirty="0" smtClean="0"/>
              <a:t> given at end of lecture</a:t>
            </a:r>
            <a:endParaRPr lang="en-US" sz="1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2"/>
          <p:cNvSpPr>
            <a:spLocks noChangeArrowheads="1"/>
          </p:cNvSpPr>
          <p:nvPr/>
        </p:nvSpPr>
        <p:spPr bwMode="auto">
          <a:xfrm>
            <a:off x="533400" y="2057400"/>
            <a:ext cx="7772400" cy="388620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28681" name="Object 1"/>
          <p:cNvGraphicFramePr>
            <a:graphicFrameLocks noChangeAspect="1"/>
          </p:cNvGraphicFramePr>
          <p:nvPr>
            <p:extLst>
              <p:ext uri="{D42A27DB-BD31-4B8C-83A1-F6EECF244321}">
                <p14:modId xmlns:p14="http://schemas.microsoft.com/office/powerpoint/2010/main" val="4264469133"/>
              </p:ext>
            </p:extLst>
          </p:nvPr>
        </p:nvGraphicFramePr>
        <p:xfrm>
          <a:off x="647700" y="2200275"/>
          <a:ext cx="7524750" cy="3619500"/>
        </p:xfrm>
        <a:graphic>
          <a:graphicData uri="http://schemas.openxmlformats.org/presentationml/2006/ole">
            <mc:AlternateContent xmlns:mc="http://schemas.openxmlformats.org/markup-compatibility/2006">
              <mc:Choice xmlns:v="urn:schemas-microsoft-com:vml" Requires="v">
                <p:oleObj spid="_x0000_s28766" name="Equation" r:id="rId3" imgW="5016240" imgH="2412720" progId="Equation.DSMT4">
                  <p:embed/>
                </p:oleObj>
              </mc:Choice>
              <mc:Fallback>
                <p:oleObj name="Equation" r:id="rId3" imgW="5016240" imgH="2412720" progId="Equation.DSMT4">
                  <p:embed/>
                  <p:pic>
                    <p:nvPicPr>
                      <p:cNvPr id="0" name="Object 1"/>
                      <p:cNvPicPr>
                        <a:picLocks noChangeAspect="1" noChangeArrowheads="1"/>
                      </p:cNvPicPr>
                      <p:nvPr/>
                    </p:nvPicPr>
                    <p:blipFill>
                      <a:blip r:embed="rId4"/>
                      <a:srcRect/>
                      <a:stretch>
                        <a:fillRect/>
                      </a:stretch>
                    </p:blipFill>
                    <p:spPr bwMode="auto">
                      <a:xfrm>
                        <a:off x="647700" y="2200275"/>
                        <a:ext cx="7524750" cy="3619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BB0C84C6-32E3-40CD-913D-88A40B63820F}" type="slidenum">
              <a:rPr lang="en-US"/>
              <a:pPr>
                <a:defRPr/>
              </a:pPr>
              <a:t>26</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8678" name="Text Box 24"/>
          <p:cNvSpPr txBox="1">
            <a:spLocks noChangeArrowheads="1"/>
          </p:cNvSpPr>
          <p:nvPr/>
        </p:nvSpPr>
        <p:spPr bwMode="auto">
          <a:xfrm>
            <a:off x="5410200" y="3810000"/>
            <a:ext cx="2492375" cy="915988"/>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50000"/>
              </a:spcBef>
            </a:pPr>
            <a:r>
              <a:rPr lang="en-US" altLang="en-US" sz="1800">
                <a:latin typeface="Comic Sans MS" pitchFamily="66" charset="0"/>
              </a:rPr>
              <a:t>Then some algebraic manipulations lead to the result.</a:t>
            </a:r>
          </a:p>
        </p:txBody>
      </p:sp>
      <p:sp>
        <p:nvSpPr>
          <p:cNvPr id="28679" name="Rectangle 27"/>
          <p:cNvSpPr>
            <a:spLocks noGrp="1" noChangeArrowheads="1"/>
          </p:cNvSpPr>
          <p:nvPr>
            <p:ph type="title"/>
          </p:nvPr>
        </p:nvSpPr>
        <p:spPr>
          <a:xfrm>
            <a:off x="457200" y="990600"/>
            <a:ext cx="5943600" cy="990600"/>
          </a:xfrm>
          <a:noFill/>
        </p:spPr>
        <p:txBody>
          <a:bodyPr lIns="92075" tIns="46038" rIns="92075" bIns="46038"/>
          <a:lstStyle/>
          <a:p>
            <a:r>
              <a:rPr lang="en-US" altLang="en-US" sz="2800" smtClean="0"/>
              <a:t>Relationship between the real and the complex Fourier Series (cont’d.)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4" name="Rectangle 18"/>
          <p:cNvSpPr>
            <a:spLocks noChangeArrowheads="1"/>
          </p:cNvSpPr>
          <p:nvPr/>
        </p:nvSpPr>
        <p:spPr bwMode="auto">
          <a:xfrm>
            <a:off x="533400" y="2057400"/>
            <a:ext cx="7772400" cy="3886200"/>
          </a:xfrm>
          <a:prstGeom prst="rect">
            <a:avLst/>
          </a:prstGeom>
          <a:solidFill>
            <a:schemeClr val="bg1"/>
          </a:solidFill>
          <a:ln w="9525" algn="ctr">
            <a:solidFill>
              <a:schemeClr val="tx1"/>
            </a:solidFill>
            <a:round/>
            <a:headEnd/>
            <a:tailEnd/>
          </a:ln>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aphicFrame>
        <p:nvGraphicFramePr>
          <p:cNvPr id="19" name="Object 1"/>
          <p:cNvGraphicFramePr>
            <a:graphicFrameLocks noChangeAspect="1"/>
          </p:cNvGraphicFramePr>
          <p:nvPr>
            <p:extLst>
              <p:ext uri="{D42A27DB-BD31-4B8C-83A1-F6EECF244321}">
                <p14:modId xmlns:p14="http://schemas.microsoft.com/office/powerpoint/2010/main" val="898279859"/>
              </p:ext>
            </p:extLst>
          </p:nvPr>
        </p:nvGraphicFramePr>
        <p:xfrm>
          <a:off x="647700" y="2200275"/>
          <a:ext cx="7524750" cy="3619500"/>
        </p:xfrm>
        <a:graphic>
          <a:graphicData uri="http://schemas.openxmlformats.org/presentationml/2006/ole">
            <mc:AlternateContent xmlns:mc="http://schemas.openxmlformats.org/markup-compatibility/2006">
              <mc:Choice xmlns:v="urn:schemas-microsoft-com:vml" Requires="v">
                <p:oleObj spid="_x0000_s29800" name="Equation" r:id="rId3" imgW="5016240" imgH="2412720" progId="Equation.DSMT4">
                  <p:embed/>
                </p:oleObj>
              </mc:Choice>
              <mc:Fallback>
                <p:oleObj name="Equation" r:id="rId3" imgW="5016240" imgH="2412720" progId="Equation.DSMT4">
                  <p:embed/>
                  <p:pic>
                    <p:nvPicPr>
                      <p:cNvPr id="0" name=""/>
                      <p:cNvPicPr>
                        <a:picLocks noChangeAspect="1" noChangeArrowheads="1"/>
                      </p:cNvPicPr>
                      <p:nvPr/>
                    </p:nvPicPr>
                    <p:blipFill>
                      <a:blip r:embed="rId4"/>
                      <a:srcRect/>
                      <a:stretch>
                        <a:fillRect/>
                      </a:stretch>
                    </p:blipFill>
                    <p:spPr bwMode="auto">
                      <a:xfrm>
                        <a:off x="647700" y="2200275"/>
                        <a:ext cx="7524750" cy="3619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Date Placeholder 2"/>
          <p:cNvSpPr>
            <a:spLocks noGrp="1"/>
          </p:cNvSpPr>
          <p:nvPr>
            <p:ph type="dt" sz="quarter" idx="10"/>
          </p:nvPr>
        </p:nvSpPr>
        <p:spPr/>
        <p:txBody>
          <a:bodyPr/>
          <a:lstStyle/>
          <a:p>
            <a:pPr>
              <a:defRPr/>
            </a:pPr>
            <a:r>
              <a:rPr lang="en-US" smtClean="0"/>
              <a:t>4 October 2016</a:t>
            </a:r>
            <a:endParaRPr lang="en-US"/>
          </a:p>
        </p:txBody>
      </p:sp>
      <p:sp>
        <p:nvSpPr>
          <p:cNvPr id="16" name="Slide Number Placeholder 3"/>
          <p:cNvSpPr>
            <a:spLocks noGrp="1"/>
          </p:cNvSpPr>
          <p:nvPr>
            <p:ph type="sldNum" sz="quarter" idx="11"/>
          </p:nvPr>
        </p:nvSpPr>
        <p:spPr/>
        <p:txBody>
          <a:bodyPr/>
          <a:lstStyle/>
          <a:p>
            <a:pPr>
              <a:defRPr/>
            </a:pPr>
            <a:fld id="{872A6C75-31C8-434E-B1E7-413A93575EF2}" type="slidenum">
              <a:rPr lang="en-US"/>
              <a:pPr>
                <a:defRPr/>
              </a:pPr>
              <a:t>27</a:t>
            </a:fld>
            <a:endParaRPr lang="en-US"/>
          </a:p>
        </p:txBody>
      </p:sp>
      <p:sp>
        <p:nvSpPr>
          <p:cNvPr id="1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29702" name="Rectangle 5"/>
          <p:cNvSpPr>
            <a:spLocks noChangeArrowheads="1"/>
          </p:cNvSpPr>
          <p:nvPr/>
        </p:nvSpPr>
        <p:spPr bwMode="auto">
          <a:xfrm>
            <a:off x="1771650" y="4419600"/>
            <a:ext cx="1949450" cy="6858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03" name="Line 6"/>
          <p:cNvSpPr>
            <a:spLocks noChangeShapeType="1"/>
          </p:cNvSpPr>
          <p:nvPr/>
        </p:nvSpPr>
        <p:spPr bwMode="auto">
          <a:xfrm>
            <a:off x="1857375" y="5105400"/>
            <a:ext cx="0" cy="228600"/>
          </a:xfrm>
          <a:prstGeom prst="line">
            <a:avLst/>
          </a:prstGeom>
          <a:noFill/>
          <a:ln w="19050">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4" name="Rectangle 7"/>
          <p:cNvSpPr>
            <a:spLocks noChangeArrowheads="1"/>
          </p:cNvSpPr>
          <p:nvPr/>
        </p:nvSpPr>
        <p:spPr bwMode="auto">
          <a:xfrm>
            <a:off x="1717675" y="5334000"/>
            <a:ext cx="304800" cy="3810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05" name="Rectangle 8"/>
          <p:cNvSpPr>
            <a:spLocks noChangeArrowheads="1"/>
          </p:cNvSpPr>
          <p:nvPr/>
        </p:nvSpPr>
        <p:spPr bwMode="auto">
          <a:xfrm>
            <a:off x="2838450" y="2286000"/>
            <a:ext cx="1371600" cy="4572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06" name="Rectangle 9"/>
          <p:cNvSpPr>
            <a:spLocks noChangeArrowheads="1"/>
          </p:cNvSpPr>
          <p:nvPr/>
        </p:nvSpPr>
        <p:spPr bwMode="auto">
          <a:xfrm>
            <a:off x="6362700" y="2286000"/>
            <a:ext cx="1330325" cy="4572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07" name="Rectangle 11"/>
          <p:cNvSpPr>
            <a:spLocks noChangeArrowheads="1"/>
          </p:cNvSpPr>
          <p:nvPr/>
        </p:nvSpPr>
        <p:spPr bwMode="auto">
          <a:xfrm>
            <a:off x="2782888" y="3048000"/>
            <a:ext cx="3122612" cy="4572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08" name="Line 12"/>
          <p:cNvSpPr>
            <a:spLocks noChangeShapeType="1"/>
          </p:cNvSpPr>
          <p:nvPr/>
        </p:nvSpPr>
        <p:spPr bwMode="auto">
          <a:xfrm rot="13972778" flipV="1">
            <a:off x="6107113" y="2613025"/>
            <a:ext cx="42862" cy="547688"/>
          </a:xfrm>
          <a:prstGeom prst="line">
            <a:avLst/>
          </a:prstGeom>
          <a:noFill/>
          <a:ln w="19050">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9" name="Line 13"/>
          <p:cNvSpPr>
            <a:spLocks noChangeShapeType="1"/>
          </p:cNvSpPr>
          <p:nvPr/>
        </p:nvSpPr>
        <p:spPr bwMode="auto">
          <a:xfrm>
            <a:off x="3524250" y="2743200"/>
            <a:ext cx="0" cy="304800"/>
          </a:xfrm>
          <a:prstGeom prst="line">
            <a:avLst/>
          </a:prstGeom>
          <a:noFill/>
          <a:ln w="19050">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0" name="Rectangle 14"/>
          <p:cNvSpPr>
            <a:spLocks noChangeArrowheads="1"/>
          </p:cNvSpPr>
          <p:nvPr/>
        </p:nvSpPr>
        <p:spPr bwMode="auto">
          <a:xfrm>
            <a:off x="2782888" y="3800475"/>
            <a:ext cx="741362" cy="45720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711" name="Line 15"/>
          <p:cNvSpPr>
            <a:spLocks noChangeShapeType="1"/>
          </p:cNvSpPr>
          <p:nvPr/>
        </p:nvSpPr>
        <p:spPr bwMode="auto">
          <a:xfrm>
            <a:off x="3219450" y="3505200"/>
            <a:ext cx="0" cy="304800"/>
          </a:xfrm>
          <a:prstGeom prst="line">
            <a:avLst/>
          </a:prstGeom>
          <a:noFill/>
          <a:ln w="19050">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2" name="Rectangle 17"/>
          <p:cNvSpPr>
            <a:spLocks noGrp="1" noChangeArrowheads="1"/>
          </p:cNvSpPr>
          <p:nvPr>
            <p:ph type="title"/>
          </p:nvPr>
        </p:nvSpPr>
        <p:spPr>
          <a:xfrm>
            <a:off x="457200" y="990600"/>
            <a:ext cx="5943600" cy="990600"/>
          </a:xfrm>
          <a:noFill/>
        </p:spPr>
        <p:txBody>
          <a:bodyPr lIns="92075" tIns="46038" rIns="92075" bIns="46038"/>
          <a:lstStyle/>
          <a:p>
            <a:r>
              <a:rPr lang="en-US" altLang="en-US" sz="2800" smtClean="0"/>
              <a:t>Relationship between the real and the complex Fourier Series (cont’d.)</a:t>
            </a:r>
          </a:p>
        </p:txBody>
      </p:sp>
      <p:sp>
        <p:nvSpPr>
          <p:cNvPr id="29713" name="Text Box 24"/>
          <p:cNvSpPr txBox="1">
            <a:spLocks noChangeArrowheads="1"/>
          </p:cNvSpPr>
          <p:nvPr/>
        </p:nvSpPr>
        <p:spPr bwMode="auto">
          <a:xfrm>
            <a:off x="5410200" y="3810000"/>
            <a:ext cx="2492375" cy="915988"/>
          </a:xfrm>
          <a:prstGeom prst="rect">
            <a:avLst/>
          </a:prstGeom>
          <a:solidFill>
            <a:srgbClr val="FFFFCC"/>
          </a:solidFill>
          <a:ln>
            <a:noFill/>
          </a:ln>
          <a:effectLst>
            <a:outerShdw blurRad="63500" dist="63500" dir="2700000" algn="ctr" rotWithShape="0">
              <a:srgbClr val="000000">
                <a:alpha val="43137"/>
              </a:srgb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50000"/>
              </a:spcBef>
            </a:pPr>
            <a:r>
              <a:rPr lang="en-US" altLang="en-US" sz="1800">
                <a:latin typeface="Comic Sans MS" pitchFamily="66" charset="0"/>
              </a:rPr>
              <a:t>Then some algebraic manipulations lead to the result.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4"/>
          <p:cNvGrpSpPr>
            <a:grpSpLocks noChangeAspect="1"/>
          </p:cNvGrpSpPr>
          <p:nvPr/>
        </p:nvGrpSpPr>
        <p:grpSpPr bwMode="auto">
          <a:xfrm>
            <a:off x="3276600" y="3184525"/>
            <a:ext cx="5486400" cy="2470150"/>
            <a:chOff x="304800" y="381000"/>
            <a:chExt cx="6096000" cy="2743200"/>
          </a:xfrm>
        </p:grpSpPr>
        <p:pic>
          <p:nvPicPr>
            <p:cNvPr id="307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
              <a:ext cx="6096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Box 2"/>
            <p:cNvSpPr txBox="1">
              <a:spLocks noChangeArrowheads="1"/>
            </p:cNvSpPr>
            <p:nvPr/>
          </p:nvSpPr>
          <p:spPr bwMode="auto">
            <a:xfrm>
              <a:off x="2455899" y="504051"/>
              <a:ext cx="780484" cy="29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100">
                  <a:solidFill>
                    <a:schemeClr val="accent1"/>
                  </a:solidFill>
                </a:rPr>
                <a:t>intensity</a:t>
              </a:r>
            </a:p>
          </p:txBody>
        </p:sp>
        <p:sp>
          <p:nvSpPr>
            <p:cNvPr id="30732" name="TextBox 3"/>
            <p:cNvSpPr txBox="1">
              <a:spLocks noChangeArrowheads="1"/>
            </p:cNvSpPr>
            <p:nvPr/>
          </p:nvSpPr>
          <p:spPr bwMode="auto">
            <a:xfrm>
              <a:off x="3849650" y="2675751"/>
              <a:ext cx="1446621" cy="29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100">
                  <a:solidFill>
                    <a:schemeClr val="accent2"/>
                  </a:solidFill>
                </a:rPr>
                <a:t>frequency, </a:t>
              </a:r>
              <a:r>
                <a:rPr lang="el-GR" altLang="en-US" sz="1100">
                  <a:solidFill>
                    <a:schemeClr val="accent2"/>
                  </a:solidFill>
                  <a:latin typeface="Times New Roman" pitchFamily="18" charset="0"/>
                  <a:cs typeface="Times New Roman" pitchFamily="18" charset="0"/>
                </a:rPr>
                <a:t>ω</a:t>
              </a:r>
              <a:r>
                <a:rPr lang="en-US" altLang="en-US" sz="1100">
                  <a:solidFill>
                    <a:schemeClr val="accent2"/>
                  </a:solidFill>
                  <a:latin typeface="Times New Roman" pitchFamily="18" charset="0"/>
                  <a:cs typeface="Times New Roman" pitchFamily="18" charset="0"/>
                </a:rPr>
                <a:t> = 1/</a:t>
              </a:r>
              <a:r>
                <a:rPr lang="el-GR" altLang="en-US" sz="1100">
                  <a:solidFill>
                    <a:schemeClr val="accent2"/>
                  </a:solidFill>
                  <a:latin typeface="Times New Roman" pitchFamily="18" charset="0"/>
                  <a:cs typeface="Times New Roman" pitchFamily="18" charset="0"/>
                </a:rPr>
                <a:t>λ</a:t>
              </a:r>
              <a:endParaRPr lang="en-US" altLang="en-US" sz="1100">
                <a:solidFill>
                  <a:schemeClr val="accent2"/>
                </a:solidFill>
              </a:endParaRPr>
            </a:p>
          </p:txBody>
        </p:sp>
        <p:sp>
          <p:nvSpPr>
            <p:cNvPr id="30733" name="TextBox 12"/>
            <p:cNvSpPr txBox="1">
              <a:spLocks noChangeArrowheads="1"/>
            </p:cNvSpPr>
            <p:nvPr/>
          </p:nvSpPr>
          <p:spPr bwMode="auto">
            <a:xfrm>
              <a:off x="2438400" y="17526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chemeClr val="accent1"/>
                  </a:solidFill>
                </a:rPr>
                <a:t>0</a:t>
              </a:r>
            </a:p>
          </p:txBody>
        </p:sp>
      </p:grpSp>
      <p:sp>
        <p:nvSpPr>
          <p:cNvPr id="7" name="Date Placeholder 3"/>
          <p:cNvSpPr>
            <a:spLocks noGrp="1"/>
          </p:cNvSpPr>
          <p:nvPr>
            <p:ph type="dt" sz="quarter" idx="10"/>
          </p:nvPr>
        </p:nvSpPr>
        <p:spPr/>
        <p:txBody>
          <a:bodyPr/>
          <a:lstStyle/>
          <a:p>
            <a:pPr>
              <a:defRPr/>
            </a:pPr>
            <a:r>
              <a:rPr lang="en-US" smtClean="0"/>
              <a:t>4 October 2016</a:t>
            </a:r>
            <a:endParaRPr lang="en-US"/>
          </a:p>
        </p:txBody>
      </p:sp>
      <p:sp>
        <p:nvSpPr>
          <p:cNvPr id="8" name="Slide Number Placeholder 4"/>
          <p:cNvSpPr>
            <a:spLocks noGrp="1"/>
          </p:cNvSpPr>
          <p:nvPr>
            <p:ph type="sldNum" sz="quarter" idx="11"/>
          </p:nvPr>
        </p:nvSpPr>
        <p:spPr/>
        <p:txBody>
          <a:bodyPr/>
          <a:lstStyle/>
          <a:p>
            <a:pPr>
              <a:defRPr/>
            </a:pPr>
            <a:fld id="{D09D42DC-6A6B-4A9C-9F95-0A52C1273CB0}" type="slidenum">
              <a:rPr lang="en-US"/>
              <a:pPr>
                <a:defRPr/>
              </a:pPr>
              <a:t>28</a:t>
            </a:fld>
            <a:endParaRPr lang="en-US"/>
          </a:p>
        </p:txBody>
      </p:sp>
      <p:sp>
        <p:nvSpPr>
          <p:cNvPr id="9"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30726" name="Rectangle 3"/>
          <p:cNvSpPr>
            <a:spLocks noGrp="1" noChangeArrowheads="1"/>
          </p:cNvSpPr>
          <p:nvPr>
            <p:ph type="title"/>
          </p:nvPr>
        </p:nvSpPr>
        <p:spPr>
          <a:xfrm>
            <a:off x="457200" y="1143000"/>
            <a:ext cx="7315200" cy="723900"/>
          </a:xfrm>
          <a:noFill/>
        </p:spPr>
        <p:txBody>
          <a:bodyPr lIns="92075" tIns="46038" rIns="92075" bIns="46038"/>
          <a:lstStyle/>
          <a:p>
            <a:r>
              <a:rPr lang="en-US" altLang="en-US" sz="2800" dirty="0" smtClean="0"/>
              <a:t>Why are Fourier Coefficients Complex Numbers?</a:t>
            </a:r>
          </a:p>
        </p:txBody>
      </p:sp>
      <p:graphicFrame>
        <p:nvGraphicFramePr>
          <p:cNvPr id="30727" name="Object 14"/>
          <p:cNvGraphicFramePr>
            <a:graphicFrameLocks noChangeAspect="1"/>
          </p:cNvGraphicFramePr>
          <p:nvPr>
            <p:extLst>
              <p:ext uri="{D42A27DB-BD31-4B8C-83A1-F6EECF244321}">
                <p14:modId xmlns:p14="http://schemas.microsoft.com/office/powerpoint/2010/main" val="195880074"/>
              </p:ext>
            </p:extLst>
          </p:nvPr>
        </p:nvGraphicFramePr>
        <p:xfrm>
          <a:off x="2216150" y="1981200"/>
          <a:ext cx="4711700" cy="777875"/>
        </p:xfrm>
        <a:graphic>
          <a:graphicData uri="http://schemas.openxmlformats.org/presentationml/2006/ole">
            <mc:AlternateContent xmlns:mc="http://schemas.openxmlformats.org/markup-compatibility/2006">
              <mc:Choice xmlns:v="urn:schemas-microsoft-com:vml" Requires="v">
                <p:oleObj spid="_x0000_s30818" name="Equation" r:id="rId4" imgW="2692080" imgH="444240" progId="Equation.DSMT4">
                  <p:embed/>
                </p:oleObj>
              </mc:Choice>
              <mc:Fallback>
                <p:oleObj name="Equation" r:id="rId4" imgW="2692080" imgH="444240" progId="Equation.DSMT4">
                  <p:embed/>
                  <p:pic>
                    <p:nvPicPr>
                      <p:cNvPr id="0" name="Object 14"/>
                      <p:cNvPicPr>
                        <a:picLocks noChangeAspect="1" noChangeArrowheads="1"/>
                      </p:cNvPicPr>
                      <p:nvPr/>
                    </p:nvPicPr>
                    <p:blipFill>
                      <a:blip r:embed="rId5"/>
                      <a:srcRect/>
                      <a:stretch>
                        <a:fillRect/>
                      </a:stretch>
                    </p:blipFill>
                    <p:spPr bwMode="auto">
                      <a:xfrm>
                        <a:off x="2216150" y="1981200"/>
                        <a:ext cx="47117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Rectangle 5"/>
          <p:cNvSpPr>
            <a:spLocks noGrp="1" noChangeArrowheads="1"/>
          </p:cNvSpPr>
          <p:nvPr>
            <p:ph type="body" idx="4294967295"/>
          </p:nvPr>
        </p:nvSpPr>
        <p:spPr>
          <a:xfrm>
            <a:off x="457200" y="3315266"/>
            <a:ext cx="2590800" cy="2247334"/>
          </a:xfrm>
          <a:solidFill>
            <a:schemeClr val="bg1"/>
          </a:solidFill>
          <a:effectLst>
            <a:outerShdw blurRad="50800" dist="38100" dir="2700000" algn="tl" rotWithShape="0">
              <a:prstClr val="black">
                <a:alpha val="40000"/>
              </a:prstClr>
            </a:outerShdw>
          </a:effectLst>
        </p:spPr>
        <p:txBody>
          <a:bodyPr wrap="square">
            <a:spAutoFit/>
          </a:bodyPr>
          <a:lstStyle/>
          <a:p>
            <a:pPr marL="0" indent="0">
              <a:buFont typeface="Monotype Sorts" pitchFamily="2" charset="2"/>
              <a:buNone/>
            </a:pPr>
            <a:r>
              <a:rPr lang="en-US" altLang="en-US" sz="2000" i="1" dirty="0" smtClean="0">
                <a:latin typeface="Times New Roman" pitchFamily="18" charset="0"/>
              </a:rPr>
              <a:t>C</a:t>
            </a:r>
            <a:r>
              <a:rPr lang="en-US" altLang="en-US" sz="2000" i="1" baseline="-25000" dirty="0" smtClean="0">
                <a:latin typeface="Times New Roman" pitchFamily="18" charset="0"/>
              </a:rPr>
              <a:t>n</a:t>
            </a:r>
            <a:r>
              <a:rPr lang="en-US" altLang="en-US" sz="2000" dirty="0" smtClean="0"/>
              <a:t> </a:t>
            </a:r>
            <a:r>
              <a:rPr lang="en-US" altLang="en-US" sz="2000" dirty="0" smtClean="0">
                <a:latin typeface="Times New Roman" pitchFamily="18" charset="0"/>
              </a:rPr>
              <a:t>represents the amplitude,</a:t>
            </a:r>
            <a:r>
              <a:rPr lang="en-US" altLang="en-US" sz="2000" dirty="0" smtClean="0"/>
              <a:t> </a:t>
            </a:r>
            <a:r>
              <a:rPr lang="en-US" altLang="en-US" sz="2000" i="1" dirty="0" smtClean="0">
                <a:latin typeface="Times New Roman" pitchFamily="18" charset="0"/>
              </a:rPr>
              <a:t>A</a:t>
            </a:r>
            <a:r>
              <a:rPr lang="en-US" altLang="en-US" sz="2000" dirty="0" smtClean="0">
                <a:latin typeface="Times New Roman" pitchFamily="18" charset="0"/>
              </a:rPr>
              <a:t>=</a:t>
            </a:r>
            <a:r>
              <a:rPr lang="en-US" altLang="en-US" sz="2000" dirty="0" smtClean="0"/>
              <a:t>|</a:t>
            </a:r>
            <a:r>
              <a:rPr lang="en-US" altLang="en-US" sz="2000" i="1" dirty="0" smtClean="0">
                <a:latin typeface="Times New Roman" pitchFamily="18" charset="0"/>
              </a:rPr>
              <a:t>C</a:t>
            </a:r>
            <a:r>
              <a:rPr lang="en-US" altLang="en-US" sz="2000" i="1" baseline="-25000" dirty="0" smtClean="0">
                <a:latin typeface="Times New Roman" pitchFamily="18" charset="0"/>
              </a:rPr>
              <a:t>n</a:t>
            </a:r>
            <a:r>
              <a:rPr lang="en-US" altLang="en-US" sz="2000" dirty="0" smtClean="0"/>
              <a:t>|</a:t>
            </a:r>
            <a:r>
              <a:rPr lang="en-US" altLang="en-US" sz="2000" dirty="0" smtClean="0">
                <a:latin typeface="Times New Roman" pitchFamily="18" charset="0"/>
              </a:rPr>
              <a:t>,</a:t>
            </a:r>
            <a:r>
              <a:rPr lang="en-US" altLang="en-US" sz="2000" dirty="0" smtClean="0"/>
              <a:t> </a:t>
            </a:r>
            <a:r>
              <a:rPr lang="en-US" altLang="en-US" sz="2000" dirty="0" smtClean="0">
                <a:latin typeface="Times New Roman" pitchFamily="18" charset="0"/>
              </a:rPr>
              <a:t>and relative phase, </a:t>
            </a:r>
            <a:r>
              <a:rPr lang="en-US" altLang="en-US" sz="2000" i="1" dirty="0" smtClean="0">
                <a:latin typeface="Symbol" pitchFamily="18" charset="2"/>
              </a:rPr>
              <a:t>f </a:t>
            </a:r>
            <a:r>
              <a:rPr lang="en-US" altLang="en-US" sz="2000" dirty="0" smtClean="0">
                <a:latin typeface="Times New Roman" pitchFamily="18" charset="0"/>
              </a:rPr>
              <a:t>, of that part of the original signal,</a:t>
            </a:r>
            <a:r>
              <a:rPr lang="en-US" altLang="en-US" sz="2000" dirty="0" smtClean="0"/>
              <a:t> </a:t>
            </a:r>
            <a:r>
              <a:rPr lang="en-US" altLang="en-US" sz="2000" i="1" dirty="0" smtClean="0">
                <a:latin typeface="Times New Roman" pitchFamily="18" charset="0"/>
              </a:rPr>
              <a:t>f </a:t>
            </a:r>
            <a:r>
              <a:rPr lang="en-US" altLang="en-US" sz="2000" dirty="0" smtClean="0"/>
              <a:t>(</a:t>
            </a:r>
            <a:r>
              <a:rPr lang="en-US" altLang="en-US" sz="2000" i="1" dirty="0" smtClean="0">
                <a:latin typeface="Times New Roman" pitchFamily="18" charset="0"/>
              </a:rPr>
              <a:t>t</a:t>
            </a:r>
            <a:r>
              <a:rPr lang="en-US" altLang="en-US" sz="2000" dirty="0" smtClean="0"/>
              <a:t>)</a:t>
            </a:r>
            <a:r>
              <a:rPr lang="en-US" altLang="en-US" sz="2000" dirty="0" smtClean="0">
                <a:latin typeface="Times New Roman" pitchFamily="18" charset="0"/>
              </a:rPr>
              <a:t>, that is a sinusoid of frequency</a:t>
            </a:r>
            <a:r>
              <a:rPr lang="en-US" altLang="en-US" sz="2000" dirty="0" smtClean="0"/>
              <a:t> </a:t>
            </a:r>
            <a:r>
              <a:rPr lang="en-US" altLang="en-US" sz="2000" dirty="0" err="1" smtClean="0">
                <a:latin typeface="Symbol" pitchFamily="18" charset="2"/>
              </a:rPr>
              <a:t>w</a:t>
            </a:r>
            <a:r>
              <a:rPr lang="en-US" altLang="en-US" sz="2000" i="1" baseline="-25000" dirty="0" err="1" smtClean="0">
                <a:latin typeface="Times New Roman" pitchFamily="18" charset="0"/>
              </a:rPr>
              <a:t>n</a:t>
            </a:r>
            <a:r>
              <a:rPr lang="en-US" altLang="en-US" sz="2000" dirty="0" smtClean="0">
                <a:latin typeface="Symbol" pitchFamily="18" charset="2"/>
              </a:rPr>
              <a:t> = 2</a:t>
            </a:r>
            <a:r>
              <a:rPr lang="en-US" altLang="en-US" sz="2000" dirty="0" smtClean="0">
                <a:latin typeface="Symbol" pitchFamily="18" charset="2"/>
                <a:sym typeface="Symbol" pitchFamily="18" charset="2"/>
              </a:rPr>
              <a:t></a:t>
            </a:r>
            <a:r>
              <a:rPr lang="en-US" altLang="en-US" sz="2000" i="1" dirty="0" smtClean="0">
                <a:latin typeface="Times New Roman" pitchFamily="18" charset="0"/>
              </a:rPr>
              <a:t>n </a:t>
            </a:r>
            <a:r>
              <a:rPr lang="en-US" altLang="en-US" sz="2000" dirty="0" smtClean="0">
                <a:latin typeface="Times New Roman" pitchFamily="18" charset="0"/>
              </a:rPr>
              <a:t>/ </a:t>
            </a:r>
            <a:r>
              <a:rPr lang="en-US" altLang="en-US" sz="2000" dirty="0" smtClean="0">
                <a:latin typeface="Symbol" pitchFamily="18" charset="2"/>
              </a:rPr>
              <a:t>l.</a:t>
            </a:r>
            <a:endParaRPr lang="en-US" altLang="en-US" sz="2000" dirty="0" smtClean="0"/>
          </a:p>
        </p:txBody>
      </p:sp>
      <p:sp>
        <p:nvSpPr>
          <p:cNvPr id="30729" name="Text Box 19"/>
          <p:cNvSpPr txBox="1">
            <a:spLocks noChangeArrowheads="1"/>
          </p:cNvSpPr>
          <p:nvPr/>
        </p:nvSpPr>
        <p:spPr bwMode="auto">
          <a:xfrm>
            <a:off x="5689600" y="4852988"/>
            <a:ext cx="254000" cy="2444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000">
                <a:solidFill>
                  <a:schemeClr val="accent1"/>
                </a:solidFill>
              </a:rPr>
              <a:t>0</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sz="quarter" idx="10"/>
          </p:nvPr>
        </p:nvSpPr>
        <p:spPr/>
        <p:txBody>
          <a:bodyPr/>
          <a:lstStyle/>
          <a:p>
            <a:pPr>
              <a:defRPr/>
            </a:pPr>
            <a:r>
              <a:rPr lang="en-US" smtClean="0"/>
              <a:t>4 October 2016</a:t>
            </a:r>
            <a:endParaRPr lang="en-US"/>
          </a:p>
        </p:txBody>
      </p:sp>
      <p:sp>
        <p:nvSpPr>
          <p:cNvPr id="12" name="Slide Number Placeholder 3"/>
          <p:cNvSpPr>
            <a:spLocks noGrp="1"/>
          </p:cNvSpPr>
          <p:nvPr>
            <p:ph type="sldNum" sz="quarter" idx="11"/>
          </p:nvPr>
        </p:nvSpPr>
        <p:spPr/>
        <p:txBody>
          <a:bodyPr/>
          <a:lstStyle/>
          <a:p>
            <a:pPr>
              <a:defRPr/>
            </a:pPr>
            <a:fld id="{06227AFB-A584-45A2-96B0-D66A64B10BB6}" type="slidenum">
              <a:rPr lang="en-US"/>
              <a:pPr>
                <a:defRPr/>
              </a:pPr>
              <a:t>29</a:t>
            </a:fld>
            <a:endParaRPr lang="en-US"/>
          </a:p>
        </p:txBody>
      </p:sp>
      <p:sp>
        <p:nvSpPr>
          <p:cNvPr id="13"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31749" name="Picture 23" descr="FFT-cosine-03"/>
          <p:cNvPicPr>
            <a:picLocks noChangeAspect="1" noChangeArrowheads="1"/>
          </p:cNvPicPr>
          <p:nvPr/>
        </p:nvPicPr>
        <p:blipFill>
          <a:blip r:embed="rId3">
            <a:extLst>
              <a:ext uri="{28A0092B-C50C-407E-A947-70E740481C1C}">
                <a14:useLocalDpi xmlns:a14="http://schemas.microsoft.com/office/drawing/2010/main" val="0"/>
              </a:ext>
            </a:extLst>
          </a:blip>
          <a:srcRect l="4688" t="7031" r="4688" b="17578"/>
          <a:stretch>
            <a:fillRect/>
          </a:stretch>
        </p:blipFill>
        <p:spPr bwMode="auto">
          <a:xfrm>
            <a:off x="5129213" y="4132263"/>
            <a:ext cx="3544887" cy="1963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22" descr="FFT-cosine-02"/>
          <p:cNvPicPr>
            <a:picLocks noChangeAspect="1" noChangeArrowheads="1"/>
          </p:cNvPicPr>
          <p:nvPr/>
        </p:nvPicPr>
        <p:blipFill>
          <a:blip r:embed="rId4">
            <a:extLst>
              <a:ext uri="{28A0092B-C50C-407E-A947-70E740481C1C}">
                <a14:useLocalDpi xmlns:a14="http://schemas.microsoft.com/office/drawing/2010/main" val="0"/>
              </a:ext>
            </a:extLst>
          </a:blip>
          <a:srcRect l="4688" t="7031" r="4688" b="17578"/>
          <a:stretch>
            <a:fillRect/>
          </a:stretch>
        </p:blipFill>
        <p:spPr bwMode="auto">
          <a:xfrm>
            <a:off x="5138738" y="1157288"/>
            <a:ext cx="3544887" cy="1966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1" name="Rectangle 2"/>
          <p:cNvSpPr>
            <a:spLocks noGrp="1" noChangeArrowheads="1"/>
          </p:cNvSpPr>
          <p:nvPr>
            <p:ph type="title"/>
          </p:nvPr>
        </p:nvSpPr>
        <p:spPr>
          <a:xfrm>
            <a:off x="304800" y="1330325"/>
            <a:ext cx="4648200" cy="519113"/>
          </a:xfrm>
        </p:spPr>
        <p:txBody>
          <a:bodyPr>
            <a:spAutoFit/>
          </a:bodyPr>
          <a:lstStyle/>
          <a:p>
            <a:r>
              <a:rPr lang="en-US" altLang="en-US" sz="2800" smtClean="0"/>
              <a:t>What about real + imaginary?</a:t>
            </a:r>
          </a:p>
        </p:txBody>
      </p:sp>
      <p:sp>
        <p:nvSpPr>
          <p:cNvPr id="31752" name="Text Box 6"/>
          <p:cNvSpPr txBox="1">
            <a:spLocks noChangeArrowheads="1"/>
          </p:cNvSpPr>
          <p:nvPr/>
        </p:nvSpPr>
        <p:spPr bwMode="auto">
          <a:xfrm>
            <a:off x="723900" y="5334000"/>
            <a:ext cx="3810000" cy="641350"/>
          </a:xfrm>
          <a:prstGeom prst="rect">
            <a:avLst/>
          </a:prstGeom>
          <a:solidFill>
            <a:srgbClr val="FFFFCC"/>
          </a:solidFill>
          <a:ln>
            <a:noFill/>
          </a:ln>
          <a:effectLst>
            <a:outerShdw blurRad="63500" dist="63500" dir="27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FS of a cosine is a pair of impulses with complex amplitudes</a:t>
            </a:r>
          </a:p>
        </p:txBody>
      </p:sp>
      <p:grpSp>
        <p:nvGrpSpPr>
          <p:cNvPr id="31753" name="Group 26"/>
          <p:cNvGrpSpPr>
            <a:grpSpLocks/>
          </p:cNvGrpSpPr>
          <p:nvPr/>
        </p:nvGrpSpPr>
        <p:grpSpPr bwMode="auto">
          <a:xfrm>
            <a:off x="434975" y="2209800"/>
            <a:ext cx="4387850" cy="2924175"/>
            <a:chOff x="274" y="1392"/>
            <a:chExt cx="2764" cy="1842"/>
          </a:xfrm>
        </p:grpSpPr>
        <p:pic>
          <p:nvPicPr>
            <p:cNvPr id="31756" name="Picture 3" descr="FFT-cosine-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 y="1392"/>
              <a:ext cx="2764" cy="18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7" name="Rectangle 21"/>
            <p:cNvSpPr>
              <a:spLocks noChangeArrowheads="1"/>
            </p:cNvSpPr>
            <p:nvPr/>
          </p:nvSpPr>
          <p:spPr bwMode="auto">
            <a:xfrm>
              <a:off x="1824" y="2592"/>
              <a:ext cx="110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pSp>
      <p:graphicFrame>
        <p:nvGraphicFramePr>
          <p:cNvPr id="31754" name="Object 25"/>
          <p:cNvGraphicFramePr>
            <a:graphicFrameLocks noChangeAspect="1"/>
          </p:cNvGraphicFramePr>
          <p:nvPr>
            <p:extLst>
              <p:ext uri="{D42A27DB-BD31-4B8C-83A1-F6EECF244321}">
                <p14:modId xmlns:p14="http://schemas.microsoft.com/office/powerpoint/2010/main" val="1566551373"/>
              </p:ext>
            </p:extLst>
          </p:nvPr>
        </p:nvGraphicFramePr>
        <p:xfrm>
          <a:off x="5021263" y="3295650"/>
          <a:ext cx="3762375" cy="665163"/>
        </p:xfrm>
        <a:graphic>
          <a:graphicData uri="http://schemas.openxmlformats.org/presentationml/2006/ole">
            <mc:AlternateContent xmlns:mc="http://schemas.openxmlformats.org/markup-compatibility/2006">
              <mc:Choice xmlns:v="urn:schemas-microsoft-com:vml" Requires="v">
                <p:oleObj spid="_x0000_s31928" name="Equation" r:id="rId6" imgW="3009600" imgH="533160" progId="Equation.DSMT4">
                  <p:embed/>
                </p:oleObj>
              </mc:Choice>
              <mc:Fallback>
                <p:oleObj name="Equation" r:id="rId6" imgW="3009600" imgH="533160" progId="Equation.DSMT4">
                  <p:embed/>
                  <p:pic>
                    <p:nvPicPr>
                      <p:cNvPr id="0" name="Object 25"/>
                      <p:cNvPicPr>
                        <a:picLocks noChangeAspect="1" noChangeArrowheads="1"/>
                      </p:cNvPicPr>
                      <p:nvPr/>
                    </p:nvPicPr>
                    <p:blipFill>
                      <a:blip r:embed="rId7"/>
                      <a:srcRect l="-2367" t="-14000" r="-2367" b="-14000"/>
                      <a:stretch>
                        <a:fillRect/>
                      </a:stretch>
                    </p:blipFill>
                    <p:spPr bwMode="auto">
                      <a:xfrm>
                        <a:off x="5021263" y="3295650"/>
                        <a:ext cx="3762375" cy="6651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5" name="Object 29"/>
          <p:cNvGraphicFramePr>
            <a:graphicFrameLocks noChangeAspect="1"/>
          </p:cNvGraphicFramePr>
          <p:nvPr/>
        </p:nvGraphicFramePr>
        <p:xfrm>
          <a:off x="4502150" y="3340100"/>
          <a:ext cx="139700" cy="177800"/>
        </p:xfrm>
        <a:graphic>
          <a:graphicData uri="http://schemas.openxmlformats.org/presentationml/2006/ole">
            <mc:AlternateContent xmlns:mc="http://schemas.openxmlformats.org/markup-compatibility/2006">
              <mc:Choice xmlns:v="urn:schemas-microsoft-com:vml" Requires="v">
                <p:oleObj spid="_x0000_s31929" name="Equation" r:id="rId8" imgW="139579" imgH="177646" progId="Equation.3">
                  <p:embed/>
                </p:oleObj>
              </mc:Choice>
              <mc:Fallback>
                <p:oleObj name="Equation" r:id="rId8" imgW="139579" imgH="177646"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2150" y="3340100"/>
                        <a:ext cx="1397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4 October 2016</a:t>
            </a:r>
            <a:endParaRPr lang="en-US" dirty="0"/>
          </a:p>
        </p:txBody>
      </p:sp>
      <p:sp>
        <p:nvSpPr>
          <p:cNvPr id="9" name="Slide Number Placeholder 3"/>
          <p:cNvSpPr>
            <a:spLocks noGrp="1"/>
          </p:cNvSpPr>
          <p:nvPr>
            <p:ph type="sldNum" sz="quarter" idx="11"/>
          </p:nvPr>
        </p:nvSpPr>
        <p:spPr/>
        <p:txBody>
          <a:bodyPr/>
          <a:lstStyle/>
          <a:p>
            <a:pPr>
              <a:defRPr/>
            </a:pPr>
            <a:fld id="{451C8DFF-FBD7-496D-B91C-559BF1D39FB9}" type="slidenum">
              <a:rPr lang="en-US"/>
              <a:pPr>
                <a:defRPr/>
              </a:pPr>
              <a:t>3</a:t>
            </a:fld>
            <a:endParaRPr lang="en-US" dirty="0"/>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173" name="Rectangle 2"/>
          <p:cNvSpPr>
            <a:spLocks noGrp="1" noChangeArrowheads="1"/>
          </p:cNvSpPr>
          <p:nvPr>
            <p:ph type="title"/>
          </p:nvPr>
        </p:nvSpPr>
        <p:spPr>
          <a:xfrm>
            <a:off x="838200" y="1147763"/>
            <a:ext cx="7010400" cy="1190625"/>
          </a:xfrm>
        </p:spPr>
        <p:txBody>
          <a:bodyPr>
            <a:spAutoFit/>
          </a:bodyPr>
          <a:lstStyle/>
          <a:p>
            <a:pPr marL="1600200" indent="-1600200"/>
            <a:r>
              <a:rPr lang="en-US" altLang="en-US" dirty="0" smtClean="0"/>
              <a:t>Signals: Space/Time vs. Frequency-Domain Representation</a:t>
            </a:r>
          </a:p>
        </p:txBody>
      </p:sp>
      <p:sp>
        <p:nvSpPr>
          <p:cNvPr id="7175" name="Rectangle 6"/>
          <p:cNvSpPr>
            <a:spLocks noChangeArrowheads="1"/>
          </p:cNvSpPr>
          <p:nvPr/>
        </p:nvSpPr>
        <p:spPr bwMode="auto">
          <a:xfrm>
            <a:off x="1257300" y="2438400"/>
            <a:ext cx="6629400" cy="3505200"/>
          </a:xfrm>
          <a:prstGeom prst="rect">
            <a:avLst/>
          </a:prstGeom>
          <a:solidFill>
            <a:schemeClr val="bg1"/>
          </a:solidFill>
          <a:ln w="9525">
            <a:solidFill>
              <a:schemeClr val="tx1"/>
            </a:solidFill>
            <a:miter lim="800000"/>
            <a:headEnd/>
            <a:tailEnd/>
          </a:ln>
          <a:effectLst>
            <a:outerShdw blurRad="63500" dist="63500" dir="2700000" algn="ctr" rotWithShape="0">
              <a:schemeClr val="bg2"/>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176" name="Text Box 3"/>
          <p:cNvSpPr txBox="1">
            <a:spLocks noChangeArrowheads="1"/>
          </p:cNvSpPr>
          <p:nvPr/>
        </p:nvSpPr>
        <p:spPr bwMode="auto">
          <a:xfrm>
            <a:off x="1295400" y="2667000"/>
            <a:ext cx="6553200"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t>Space/time representation:</a:t>
            </a:r>
            <a:r>
              <a:rPr lang="en-US" altLang="en-US">
                <a:latin typeface="Times New Roman" pitchFamily="18" charset="0"/>
              </a:rPr>
              <a:t>  a graph of the measurements with respect to a point in time and/or positions in space.</a:t>
            </a:r>
          </a:p>
        </p:txBody>
      </p:sp>
      <p:sp>
        <p:nvSpPr>
          <p:cNvPr id="7177" name="Text Box 4"/>
          <p:cNvSpPr txBox="1">
            <a:spLocks noChangeArrowheads="1"/>
          </p:cNvSpPr>
          <p:nvPr/>
        </p:nvSpPr>
        <p:spPr bwMode="auto">
          <a:xfrm>
            <a:off x="1295400" y="3941763"/>
            <a:ext cx="65532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t>Fact:</a:t>
            </a:r>
            <a:r>
              <a:rPr lang="en-US" altLang="en-US" b="1">
                <a:latin typeface="Times New Roman" pitchFamily="18" charset="0"/>
              </a:rPr>
              <a:t>  </a:t>
            </a:r>
            <a:r>
              <a:rPr lang="en-US" altLang="en-US">
                <a:latin typeface="Times New Roman" pitchFamily="18" charset="0"/>
              </a:rPr>
              <a:t>signals undulate (otherwise they’d contain no information).</a:t>
            </a:r>
          </a:p>
        </p:txBody>
      </p:sp>
      <p:sp>
        <p:nvSpPr>
          <p:cNvPr id="7178" name="Text Box 5"/>
          <p:cNvSpPr txBox="1">
            <a:spLocks noChangeArrowheads="1"/>
          </p:cNvSpPr>
          <p:nvPr/>
        </p:nvSpPr>
        <p:spPr bwMode="auto">
          <a:xfrm>
            <a:off x="1295400" y="4851400"/>
            <a:ext cx="65532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t>Frequency-domain representation:</a:t>
            </a:r>
            <a:r>
              <a:rPr lang="en-US" altLang="en-US">
                <a:latin typeface="Times New Roman" pitchFamily="18" charset="0"/>
              </a:rPr>
              <a:t>  an exact description of a signal </a:t>
            </a:r>
            <a:r>
              <a:rPr lang="en-US" altLang="en-US" i="1">
                <a:latin typeface="Times New Roman" pitchFamily="18" charset="0"/>
              </a:rPr>
              <a:t>in terms of</a:t>
            </a:r>
            <a:r>
              <a:rPr lang="en-US" altLang="en-US">
                <a:latin typeface="Times New Roman" pitchFamily="18" charset="0"/>
              </a:rPr>
              <a:t>  its undulations.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sz="quarter" idx="10"/>
          </p:nvPr>
        </p:nvSpPr>
        <p:spPr/>
        <p:txBody>
          <a:bodyPr/>
          <a:lstStyle/>
          <a:p>
            <a:pPr>
              <a:defRPr/>
            </a:pPr>
            <a:r>
              <a:rPr lang="en-US" smtClean="0"/>
              <a:t>4 October 2016</a:t>
            </a:r>
            <a:endParaRPr lang="en-US"/>
          </a:p>
        </p:txBody>
      </p:sp>
      <p:sp>
        <p:nvSpPr>
          <p:cNvPr id="12" name="Slide Number Placeholder 3"/>
          <p:cNvSpPr>
            <a:spLocks noGrp="1"/>
          </p:cNvSpPr>
          <p:nvPr>
            <p:ph type="sldNum" sz="quarter" idx="11"/>
          </p:nvPr>
        </p:nvSpPr>
        <p:spPr/>
        <p:txBody>
          <a:bodyPr/>
          <a:lstStyle/>
          <a:p>
            <a:pPr>
              <a:defRPr/>
            </a:pPr>
            <a:fld id="{0BF6A8D2-CF80-4C05-9B82-5C9F191BE962}" type="slidenum">
              <a:rPr lang="en-US"/>
              <a:pPr>
                <a:defRPr/>
              </a:pPr>
              <a:t>30</a:t>
            </a:fld>
            <a:endParaRPr lang="en-US"/>
          </a:p>
        </p:txBody>
      </p:sp>
      <p:sp>
        <p:nvSpPr>
          <p:cNvPr id="13"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32773" name="Picture 14" descr="FFT-cosine-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288" y="2309813"/>
            <a:ext cx="4876800" cy="325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4" name="Rectangle 2"/>
          <p:cNvSpPr>
            <a:spLocks noGrp="1" noChangeArrowheads="1"/>
          </p:cNvSpPr>
          <p:nvPr>
            <p:ph type="title"/>
          </p:nvPr>
        </p:nvSpPr>
        <p:spPr>
          <a:xfrm>
            <a:off x="4610100" y="1147763"/>
            <a:ext cx="3048000" cy="946150"/>
          </a:xfrm>
        </p:spPr>
        <p:txBody>
          <a:bodyPr>
            <a:spAutoFit/>
          </a:bodyPr>
          <a:lstStyle/>
          <a:p>
            <a:r>
              <a:rPr lang="en-US" altLang="en-US" sz="2800" smtClean="0"/>
              <a:t>Real + Imaginary to Magnitude &amp; Phase</a:t>
            </a:r>
            <a:endParaRPr lang="en-US" altLang="en-US" sz="3200" smtClean="0"/>
          </a:p>
        </p:txBody>
      </p:sp>
      <p:sp>
        <p:nvSpPr>
          <p:cNvPr id="32775" name="Text Box 7"/>
          <p:cNvSpPr txBox="1">
            <a:spLocks noChangeArrowheads="1"/>
          </p:cNvSpPr>
          <p:nvPr/>
        </p:nvSpPr>
        <p:spPr bwMode="auto">
          <a:xfrm>
            <a:off x="495300" y="1371600"/>
            <a:ext cx="2895600" cy="915988"/>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Comic Sans MS" pitchFamily="66" charset="0"/>
              </a:rPr>
              <a:t>The real and imaginary parts at the positive frequency, N/</a:t>
            </a:r>
            <a:r>
              <a:rPr lang="en-US" altLang="en-US" sz="1800" b="1" dirty="0">
                <a:latin typeface="Symbol" pitchFamily="18" charset="2"/>
              </a:rPr>
              <a:t>l ...</a:t>
            </a:r>
          </a:p>
        </p:txBody>
      </p:sp>
      <p:pic>
        <p:nvPicPr>
          <p:cNvPr id="32776" name="Picture 12" descr="FFT-cosine-03"/>
          <p:cNvPicPr>
            <a:picLocks noChangeAspect="1" noChangeArrowheads="1"/>
          </p:cNvPicPr>
          <p:nvPr/>
        </p:nvPicPr>
        <p:blipFill>
          <a:blip r:embed="rId4">
            <a:extLst>
              <a:ext uri="{28A0092B-C50C-407E-A947-70E740481C1C}">
                <a14:useLocalDpi xmlns:a14="http://schemas.microsoft.com/office/drawing/2010/main" val="0"/>
              </a:ext>
            </a:extLst>
          </a:blip>
          <a:srcRect l="4688" t="7031" r="4688" b="17578"/>
          <a:stretch>
            <a:fillRect/>
          </a:stretch>
        </p:blipFill>
        <p:spPr bwMode="auto">
          <a:xfrm>
            <a:off x="484188" y="4479925"/>
            <a:ext cx="2916237" cy="161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7" name="Picture 13" descr="FFT-cosine-02"/>
          <p:cNvPicPr>
            <a:picLocks noChangeAspect="1" noChangeArrowheads="1"/>
          </p:cNvPicPr>
          <p:nvPr/>
        </p:nvPicPr>
        <p:blipFill>
          <a:blip r:embed="rId5">
            <a:extLst>
              <a:ext uri="{28A0092B-C50C-407E-A947-70E740481C1C}">
                <a14:useLocalDpi xmlns:a14="http://schemas.microsoft.com/office/drawing/2010/main" val="0"/>
              </a:ext>
            </a:extLst>
          </a:blip>
          <a:srcRect l="4688" t="7031" r="4688" b="17578"/>
          <a:stretch>
            <a:fillRect/>
          </a:stretch>
        </p:blipFill>
        <p:spPr bwMode="auto">
          <a:xfrm>
            <a:off x="476250" y="2574925"/>
            <a:ext cx="2933700" cy="1627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8" name="Text Box 8"/>
          <p:cNvSpPr txBox="1">
            <a:spLocks noChangeArrowheads="1"/>
          </p:cNvSpPr>
          <p:nvPr/>
        </p:nvSpPr>
        <p:spPr bwMode="auto">
          <a:xfrm>
            <a:off x="3657600" y="5715000"/>
            <a:ext cx="4953000" cy="366713"/>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b="1">
                <a:latin typeface="Comic Sans MS" pitchFamily="66" charset="0"/>
              </a:rPr>
              <a:t>… </a:t>
            </a:r>
            <a:r>
              <a:rPr lang="en-US" altLang="en-US" sz="1800">
                <a:latin typeface="Comic Sans MS" pitchFamily="66" charset="0"/>
              </a:rPr>
              <a:t>form a magnitude, NA/2, and a phase, </a:t>
            </a:r>
            <a:r>
              <a:rPr lang="en-US" altLang="en-US" sz="1800" b="1">
                <a:latin typeface="Symbol" pitchFamily="18" charset="2"/>
              </a:rPr>
              <a:t>f</a:t>
            </a:r>
            <a:r>
              <a:rPr lang="en-US" altLang="en-US" sz="1800" b="1" baseline="-25000">
                <a:latin typeface="Comic Sans MS" pitchFamily="66" charset="0"/>
              </a:rPr>
              <a:t>0.</a:t>
            </a:r>
            <a:endParaRPr lang="en-US" altLang="en-US" sz="1800" b="1">
              <a:latin typeface="Comic Sans MS" pitchFamily="66" charset="0"/>
            </a:endParaRPr>
          </a:p>
        </p:txBody>
      </p:sp>
      <p:sp>
        <p:nvSpPr>
          <p:cNvPr id="32779" name="Text Box 15"/>
          <p:cNvSpPr txBox="1">
            <a:spLocks noChangeArrowheads="1"/>
          </p:cNvSpPr>
          <p:nvPr/>
        </p:nvSpPr>
        <p:spPr bwMode="auto">
          <a:xfrm>
            <a:off x="2332038" y="3200400"/>
            <a:ext cx="334962" cy="2746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200">
                <a:solidFill>
                  <a:srgbClr val="FF0000"/>
                </a:solidFill>
                <a:sym typeface="Symbol" pitchFamily="18" charset="2"/>
              </a:rPr>
              <a:t></a:t>
            </a:r>
          </a:p>
        </p:txBody>
      </p:sp>
      <p:graphicFrame>
        <p:nvGraphicFramePr>
          <p:cNvPr id="32780" name="Object 1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2866" name="Equation" r:id="rId6" imgW="114151" imgH="215619" progId="Equation.3">
                  <p:embed/>
                </p:oleObj>
              </mc:Choice>
              <mc:Fallback>
                <p:oleObj name="Equation" r:id="rId6" imgW="114151" imgH="215619"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1" name="Text Box 17"/>
          <p:cNvSpPr txBox="1">
            <a:spLocks noChangeArrowheads="1"/>
          </p:cNvSpPr>
          <p:nvPr/>
        </p:nvSpPr>
        <p:spPr bwMode="auto">
          <a:xfrm>
            <a:off x="2332038" y="5105400"/>
            <a:ext cx="334962" cy="2746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200">
                <a:solidFill>
                  <a:srgbClr val="FF0000"/>
                </a:solidFill>
                <a:sym typeface="Symbol" pitchFamily="18" charset="2"/>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r>
              <a:rPr lang="en-US" smtClean="0"/>
              <a:t>4 October 2016</a:t>
            </a:r>
            <a:endParaRPr lang="en-US"/>
          </a:p>
        </p:txBody>
      </p:sp>
      <p:sp>
        <p:nvSpPr>
          <p:cNvPr id="11" name="Slide Number Placeholder 3"/>
          <p:cNvSpPr>
            <a:spLocks noGrp="1"/>
          </p:cNvSpPr>
          <p:nvPr>
            <p:ph type="sldNum" sz="quarter" idx="11"/>
          </p:nvPr>
        </p:nvSpPr>
        <p:spPr/>
        <p:txBody>
          <a:bodyPr/>
          <a:lstStyle/>
          <a:p>
            <a:pPr>
              <a:defRPr/>
            </a:pPr>
            <a:fld id="{4155A12D-D6D2-49B3-8667-BD99F155047B}" type="slidenum">
              <a:rPr lang="en-US"/>
              <a:pPr>
                <a:defRPr/>
              </a:pPr>
              <a:t>31</a:t>
            </a:fld>
            <a:endParaRPr lang="en-US"/>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33797" name="Rectangle 3"/>
          <p:cNvSpPr>
            <a:spLocks noGrp="1" noChangeArrowheads="1"/>
          </p:cNvSpPr>
          <p:nvPr>
            <p:ph type="title"/>
          </p:nvPr>
        </p:nvSpPr>
        <p:spPr>
          <a:xfrm>
            <a:off x="4610100" y="1147763"/>
            <a:ext cx="3048000" cy="946150"/>
          </a:xfrm>
        </p:spPr>
        <p:txBody>
          <a:bodyPr>
            <a:spAutoFit/>
          </a:bodyPr>
          <a:lstStyle/>
          <a:p>
            <a:r>
              <a:rPr lang="en-US" altLang="en-US" sz="2800" smtClean="0"/>
              <a:t>Real + Imaginary to Magnitude &amp; Phase</a:t>
            </a:r>
            <a:endParaRPr lang="en-US" altLang="en-US" sz="3200" smtClean="0"/>
          </a:p>
        </p:txBody>
      </p:sp>
      <p:sp>
        <p:nvSpPr>
          <p:cNvPr id="33798" name="Text Box 4"/>
          <p:cNvSpPr txBox="1">
            <a:spLocks noChangeArrowheads="1"/>
          </p:cNvSpPr>
          <p:nvPr/>
        </p:nvSpPr>
        <p:spPr bwMode="auto">
          <a:xfrm>
            <a:off x="495300" y="1371600"/>
            <a:ext cx="2895600" cy="915988"/>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real and imaginary parts at the negative frequency, -N/</a:t>
            </a:r>
            <a:r>
              <a:rPr lang="en-US" altLang="en-US" sz="1800" b="1">
                <a:latin typeface="Symbol" pitchFamily="18" charset="2"/>
              </a:rPr>
              <a:t>l ...</a:t>
            </a:r>
          </a:p>
        </p:txBody>
      </p:sp>
      <p:pic>
        <p:nvPicPr>
          <p:cNvPr id="33799" name="Picture 6" descr="FFT-cosine-03"/>
          <p:cNvPicPr>
            <a:picLocks noChangeAspect="1" noChangeArrowheads="1"/>
          </p:cNvPicPr>
          <p:nvPr/>
        </p:nvPicPr>
        <p:blipFill>
          <a:blip r:embed="rId2">
            <a:extLst>
              <a:ext uri="{28A0092B-C50C-407E-A947-70E740481C1C}">
                <a14:useLocalDpi xmlns:a14="http://schemas.microsoft.com/office/drawing/2010/main" val="0"/>
              </a:ext>
            </a:extLst>
          </a:blip>
          <a:srcRect l="4688" t="7031" r="4688" b="17578"/>
          <a:stretch>
            <a:fillRect/>
          </a:stretch>
        </p:blipFill>
        <p:spPr bwMode="auto">
          <a:xfrm>
            <a:off x="484188" y="4479925"/>
            <a:ext cx="2916237" cy="161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3800" name="Picture 7" descr="FFT-cosine-02"/>
          <p:cNvPicPr>
            <a:picLocks noChangeAspect="1" noChangeArrowheads="1"/>
          </p:cNvPicPr>
          <p:nvPr/>
        </p:nvPicPr>
        <p:blipFill>
          <a:blip r:embed="rId3">
            <a:extLst>
              <a:ext uri="{28A0092B-C50C-407E-A947-70E740481C1C}">
                <a14:useLocalDpi xmlns:a14="http://schemas.microsoft.com/office/drawing/2010/main" val="0"/>
              </a:ext>
            </a:extLst>
          </a:blip>
          <a:srcRect l="4688" t="7031" r="4688" b="17578"/>
          <a:stretch>
            <a:fillRect/>
          </a:stretch>
        </p:blipFill>
        <p:spPr bwMode="auto">
          <a:xfrm>
            <a:off x="476250" y="2574925"/>
            <a:ext cx="2933700" cy="1627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801" name="Text Box 8"/>
          <p:cNvSpPr txBox="1">
            <a:spLocks noChangeArrowheads="1"/>
          </p:cNvSpPr>
          <p:nvPr/>
        </p:nvSpPr>
        <p:spPr bwMode="auto">
          <a:xfrm>
            <a:off x="3657600" y="5715000"/>
            <a:ext cx="4953000" cy="366713"/>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b="1">
                <a:latin typeface="Comic Sans MS" pitchFamily="66" charset="0"/>
              </a:rPr>
              <a:t>… </a:t>
            </a:r>
            <a:r>
              <a:rPr lang="en-US" altLang="en-US" sz="1800">
                <a:latin typeface="Comic Sans MS" pitchFamily="66" charset="0"/>
              </a:rPr>
              <a:t>form a magnitude, NA/2, and a phase, -</a:t>
            </a:r>
            <a:r>
              <a:rPr lang="en-US" altLang="en-US" sz="1800" b="1">
                <a:latin typeface="Symbol" pitchFamily="18" charset="2"/>
              </a:rPr>
              <a:t>f</a:t>
            </a:r>
            <a:r>
              <a:rPr lang="en-US" altLang="en-US" sz="1800" b="1" baseline="-25000">
                <a:latin typeface="Comic Sans MS" pitchFamily="66" charset="0"/>
              </a:rPr>
              <a:t>0.</a:t>
            </a:r>
            <a:endParaRPr lang="en-US" altLang="en-US" sz="1800" b="1">
              <a:latin typeface="Comic Sans MS" pitchFamily="66" charset="0"/>
            </a:endParaRPr>
          </a:p>
        </p:txBody>
      </p:sp>
      <p:sp>
        <p:nvSpPr>
          <p:cNvPr id="33802" name="Text Box 10"/>
          <p:cNvSpPr txBox="1">
            <a:spLocks noChangeArrowheads="1"/>
          </p:cNvSpPr>
          <p:nvPr/>
        </p:nvSpPr>
        <p:spPr bwMode="auto">
          <a:xfrm>
            <a:off x="990600" y="3230563"/>
            <a:ext cx="334963" cy="2746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200">
                <a:solidFill>
                  <a:srgbClr val="FF0000"/>
                </a:solidFill>
                <a:sym typeface="Symbol" pitchFamily="18" charset="2"/>
              </a:rPr>
              <a:t></a:t>
            </a:r>
          </a:p>
        </p:txBody>
      </p:sp>
      <p:sp>
        <p:nvSpPr>
          <p:cNvPr id="33803" name="Text Box 11"/>
          <p:cNvSpPr txBox="1">
            <a:spLocks noChangeArrowheads="1"/>
          </p:cNvSpPr>
          <p:nvPr/>
        </p:nvSpPr>
        <p:spPr bwMode="auto">
          <a:xfrm>
            <a:off x="990600" y="5440363"/>
            <a:ext cx="334963" cy="2746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r>
              <a:rPr lang="en-US" altLang="en-US" sz="1200">
                <a:solidFill>
                  <a:srgbClr val="FF0000"/>
                </a:solidFill>
                <a:sym typeface="Symbol" pitchFamily="18" charset="2"/>
              </a:rPr>
              <a:t></a:t>
            </a:r>
          </a:p>
        </p:txBody>
      </p:sp>
      <p:pic>
        <p:nvPicPr>
          <p:cNvPr id="33804" name="Picture 12" descr="FFT-cosine-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2311400"/>
            <a:ext cx="4876800" cy="325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4 October 2016</a:t>
            </a:r>
            <a:endParaRPr lang="en-US"/>
          </a:p>
        </p:txBody>
      </p:sp>
      <p:sp>
        <p:nvSpPr>
          <p:cNvPr id="9" name="Slide Number Placeholder 3"/>
          <p:cNvSpPr>
            <a:spLocks noGrp="1"/>
          </p:cNvSpPr>
          <p:nvPr>
            <p:ph type="sldNum" sz="quarter" idx="11"/>
          </p:nvPr>
        </p:nvSpPr>
        <p:spPr/>
        <p:txBody>
          <a:bodyPr/>
          <a:lstStyle/>
          <a:p>
            <a:pPr>
              <a:defRPr/>
            </a:pPr>
            <a:fld id="{56A8CA1D-F156-47C9-9684-D1AEAD6D5DEC}" type="slidenum">
              <a:rPr lang="en-US"/>
              <a:pPr>
                <a:defRPr/>
              </a:pPr>
              <a:t>32</a:t>
            </a:fld>
            <a:endParaRPr lang="en-US"/>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34821" name="Rectangle 2"/>
          <p:cNvSpPr>
            <a:spLocks noGrp="1" noChangeArrowheads="1"/>
          </p:cNvSpPr>
          <p:nvPr>
            <p:ph type="title"/>
          </p:nvPr>
        </p:nvSpPr>
        <p:spPr>
          <a:xfrm>
            <a:off x="685800" y="990600"/>
            <a:ext cx="7772400" cy="723900"/>
          </a:xfrm>
        </p:spPr>
        <p:txBody>
          <a:bodyPr/>
          <a:lstStyle/>
          <a:p>
            <a:pPr algn="ctr"/>
            <a:r>
              <a:rPr lang="en-US" altLang="en-US" smtClean="0"/>
              <a:t>Fourier Series of a Square Wave</a:t>
            </a:r>
          </a:p>
        </p:txBody>
      </p:sp>
      <p:grpSp>
        <p:nvGrpSpPr>
          <p:cNvPr id="34822" name="Group 7"/>
          <p:cNvGrpSpPr>
            <a:grpSpLocks/>
          </p:cNvGrpSpPr>
          <p:nvPr/>
        </p:nvGrpSpPr>
        <p:grpSpPr bwMode="auto">
          <a:xfrm>
            <a:off x="1244600" y="1981200"/>
            <a:ext cx="6653213" cy="3998913"/>
            <a:chOff x="336" y="1296"/>
            <a:chExt cx="4191" cy="2519"/>
          </a:xfrm>
        </p:grpSpPr>
        <p:pic>
          <p:nvPicPr>
            <p:cNvPr id="34823" name="Picture 3" descr="Square+FFT"/>
            <p:cNvPicPr>
              <a:picLocks noChangeAspect="1" noChangeArrowheads="1"/>
            </p:cNvPicPr>
            <p:nvPr/>
          </p:nvPicPr>
          <p:blipFill>
            <a:blip r:embed="rId2">
              <a:extLst>
                <a:ext uri="{28A0092B-C50C-407E-A947-70E740481C1C}">
                  <a14:useLocalDpi xmlns:a14="http://schemas.microsoft.com/office/drawing/2010/main" val="0"/>
                </a:ext>
              </a:extLst>
            </a:blip>
            <a:srcRect l="7494" t="6659" r="7494" b="6659"/>
            <a:stretch>
              <a:fillRect/>
            </a:stretch>
          </p:blipFill>
          <p:spPr bwMode="auto">
            <a:xfrm>
              <a:off x="1232" y="1296"/>
              <a:ext cx="3295" cy="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 Box 4"/>
            <p:cNvSpPr txBox="1">
              <a:spLocks noChangeArrowheads="1"/>
            </p:cNvSpPr>
            <p:nvPr/>
          </p:nvSpPr>
          <p:spPr bwMode="auto">
            <a:xfrm>
              <a:off x="336" y="1440"/>
              <a:ext cx="960"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t>Time-domain signal</a:t>
              </a:r>
            </a:p>
          </p:txBody>
        </p:sp>
        <p:sp>
          <p:nvSpPr>
            <p:cNvPr id="34825" name="Text Box 5"/>
            <p:cNvSpPr txBox="1">
              <a:spLocks noChangeArrowheads="1"/>
            </p:cNvSpPr>
            <p:nvPr/>
          </p:nvSpPr>
          <p:spPr bwMode="auto">
            <a:xfrm>
              <a:off x="336" y="2299"/>
              <a:ext cx="960"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t>Fourier magnitude</a:t>
              </a:r>
            </a:p>
          </p:txBody>
        </p:sp>
        <p:sp>
          <p:nvSpPr>
            <p:cNvPr id="34826" name="Text Box 6"/>
            <p:cNvSpPr txBox="1">
              <a:spLocks noChangeArrowheads="1"/>
            </p:cNvSpPr>
            <p:nvPr/>
          </p:nvSpPr>
          <p:spPr bwMode="auto">
            <a:xfrm>
              <a:off x="336" y="3158"/>
              <a:ext cx="960" cy="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t>Fourier phase</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97C258B4-F404-40F1-AF6D-8FA74CFE34A4}" type="slidenum">
              <a:rPr lang="en-US"/>
              <a:pPr>
                <a:defRPr/>
              </a:pPr>
              <a:t>33</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35845" name="Rectangle 2"/>
          <p:cNvSpPr>
            <a:spLocks noGrp="1" noChangeArrowheads="1"/>
          </p:cNvSpPr>
          <p:nvPr>
            <p:ph type="title"/>
          </p:nvPr>
        </p:nvSpPr>
        <p:spPr>
          <a:xfrm>
            <a:off x="487363" y="1066800"/>
            <a:ext cx="4419600" cy="641350"/>
          </a:xfrm>
        </p:spPr>
        <p:txBody>
          <a:bodyPr>
            <a:spAutoFit/>
          </a:bodyPr>
          <a:lstStyle/>
          <a:p>
            <a:r>
              <a:rPr lang="en-US" altLang="en-US" smtClean="0"/>
              <a:t>The Fourier Transform</a:t>
            </a:r>
          </a:p>
        </p:txBody>
      </p:sp>
      <p:sp>
        <p:nvSpPr>
          <p:cNvPr id="35846" name="Text Box 3"/>
          <p:cNvSpPr txBox="1">
            <a:spLocks noChangeArrowheads="1"/>
          </p:cNvSpPr>
          <p:nvPr/>
        </p:nvSpPr>
        <p:spPr bwMode="auto">
          <a:xfrm>
            <a:off x="487363" y="1676400"/>
            <a:ext cx="5532437" cy="708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is the decomposition of a </a:t>
            </a:r>
            <a:r>
              <a:rPr lang="en-US" altLang="en-US" sz="2000" i="1">
                <a:latin typeface="Times New Roman" pitchFamily="18" charset="0"/>
              </a:rPr>
              <a:t>nonperiodic</a:t>
            </a:r>
            <a:r>
              <a:rPr lang="en-US" altLang="en-US" sz="2000">
                <a:latin typeface="Times New Roman" pitchFamily="18" charset="0"/>
              </a:rPr>
              <a:t> signal into a continuous sum</a:t>
            </a:r>
            <a:r>
              <a:rPr lang="en-US" altLang="en-US" sz="2000" baseline="30000">
                <a:solidFill>
                  <a:srgbClr val="FF0000"/>
                </a:solidFill>
                <a:latin typeface="Times New Roman" pitchFamily="18" charset="0"/>
              </a:rPr>
              <a:t>*</a:t>
            </a:r>
            <a:r>
              <a:rPr lang="en-US" altLang="en-US" sz="2000">
                <a:latin typeface="Times New Roman" pitchFamily="18" charset="0"/>
              </a:rPr>
              <a:t> of sinusoids.</a:t>
            </a:r>
          </a:p>
        </p:txBody>
      </p:sp>
      <p:sp>
        <p:nvSpPr>
          <p:cNvPr id="35847" name="Text Box 4"/>
          <p:cNvSpPr txBox="1">
            <a:spLocks noChangeArrowheads="1"/>
          </p:cNvSpPr>
          <p:nvPr/>
        </p:nvSpPr>
        <p:spPr bwMode="auto">
          <a:xfrm>
            <a:off x="6248400" y="6369050"/>
            <a:ext cx="1695450"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baseline="30000">
                <a:solidFill>
                  <a:srgbClr val="FF0000"/>
                </a:solidFill>
              </a:rPr>
              <a:t>*</a:t>
            </a:r>
            <a:r>
              <a:rPr lang="en-US" altLang="en-US" sz="1600">
                <a:solidFill>
                  <a:srgbClr val="FF0000"/>
                </a:solidFill>
              </a:rPr>
              <a:t> </a:t>
            </a:r>
            <a:r>
              <a:rPr lang="en-US" altLang="en-US" sz="1600" i="1">
                <a:solidFill>
                  <a:srgbClr val="FF0000"/>
                </a:solidFill>
              </a:rPr>
              <a:t>i.e., </a:t>
            </a:r>
            <a:r>
              <a:rPr lang="en-US" altLang="en-US" sz="1600">
                <a:solidFill>
                  <a:srgbClr val="FF0000"/>
                </a:solidFill>
              </a:rPr>
              <a:t>an integral.</a:t>
            </a:r>
            <a:endParaRPr lang="en-US" altLang="en-US" sz="1600"/>
          </a:p>
        </p:txBody>
      </p:sp>
      <p:graphicFrame>
        <p:nvGraphicFramePr>
          <p:cNvPr id="35848" name="Object 5"/>
          <p:cNvGraphicFramePr>
            <a:graphicFrameLocks noChangeAspect="1"/>
          </p:cNvGraphicFramePr>
          <p:nvPr>
            <p:extLst>
              <p:ext uri="{D42A27DB-BD31-4B8C-83A1-F6EECF244321}">
                <p14:modId xmlns:p14="http://schemas.microsoft.com/office/powerpoint/2010/main" val="2743741093"/>
              </p:ext>
            </p:extLst>
          </p:nvPr>
        </p:nvGraphicFramePr>
        <p:xfrm>
          <a:off x="1371600" y="2324100"/>
          <a:ext cx="4210050" cy="1447800"/>
        </p:xfrm>
        <a:graphic>
          <a:graphicData uri="http://schemas.openxmlformats.org/presentationml/2006/ole">
            <mc:AlternateContent xmlns:mc="http://schemas.openxmlformats.org/markup-compatibility/2006">
              <mc:Choice xmlns:v="urn:schemas-microsoft-com:vml" Requires="v">
                <p:oleObj spid="_x0000_s36022" name="Equation" r:id="rId3" imgW="2806560" imgH="965160" progId="Equation.DSMT4">
                  <p:embed/>
                </p:oleObj>
              </mc:Choice>
              <mc:Fallback>
                <p:oleObj name="Equation" r:id="rId3" imgW="2806560" imgH="965160" progId="Equation.DSMT4">
                  <p:embed/>
                  <p:pic>
                    <p:nvPicPr>
                      <p:cNvPr id="0" name="Object 5"/>
                      <p:cNvPicPr>
                        <a:picLocks noChangeAspect="1" noChangeArrowheads="1"/>
                      </p:cNvPicPr>
                      <p:nvPr/>
                    </p:nvPicPr>
                    <p:blipFill>
                      <a:blip r:embed="rId4"/>
                      <a:srcRect/>
                      <a:stretch>
                        <a:fillRect/>
                      </a:stretch>
                    </p:blipFill>
                    <p:spPr bwMode="auto">
                      <a:xfrm>
                        <a:off x="1371600" y="2324100"/>
                        <a:ext cx="421005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6"/>
          <p:cNvGraphicFramePr>
            <a:graphicFrameLocks noChangeAspect="1"/>
          </p:cNvGraphicFramePr>
          <p:nvPr>
            <p:extLst>
              <p:ext uri="{D42A27DB-BD31-4B8C-83A1-F6EECF244321}">
                <p14:modId xmlns:p14="http://schemas.microsoft.com/office/powerpoint/2010/main" val="3730224452"/>
              </p:ext>
            </p:extLst>
          </p:nvPr>
        </p:nvGraphicFramePr>
        <p:xfrm>
          <a:off x="1447800" y="3867150"/>
          <a:ext cx="5962650" cy="2171700"/>
        </p:xfrm>
        <a:graphic>
          <a:graphicData uri="http://schemas.openxmlformats.org/presentationml/2006/ole">
            <mc:AlternateContent xmlns:mc="http://schemas.openxmlformats.org/markup-compatibility/2006">
              <mc:Choice xmlns:v="urn:schemas-microsoft-com:vml" Requires="v">
                <p:oleObj spid="_x0000_s36023" name="Equation" r:id="rId5" imgW="3974760" imgH="1447560" progId="Equation.DSMT4">
                  <p:embed/>
                </p:oleObj>
              </mc:Choice>
              <mc:Fallback>
                <p:oleObj name="Equation" r:id="rId5" imgW="3974760" imgH="1447560" progId="Equation.DSMT4">
                  <p:embed/>
                  <p:pic>
                    <p:nvPicPr>
                      <p:cNvPr id="0" name="Object 6"/>
                      <p:cNvPicPr>
                        <a:picLocks noChangeAspect="1" noChangeArrowheads="1"/>
                      </p:cNvPicPr>
                      <p:nvPr/>
                    </p:nvPicPr>
                    <p:blipFill>
                      <a:blip r:embed="rId6"/>
                      <a:srcRect/>
                      <a:stretch>
                        <a:fillRect/>
                      </a:stretch>
                    </p:blipFill>
                    <p:spPr bwMode="auto">
                      <a:xfrm>
                        <a:off x="1447800" y="3867150"/>
                        <a:ext cx="5962650"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smtClean="0"/>
              <a:t>4 October 2016</a:t>
            </a:r>
            <a:endParaRPr lang="en-US"/>
          </a:p>
        </p:txBody>
      </p:sp>
      <p:sp>
        <p:nvSpPr>
          <p:cNvPr id="5" name="Slide Number Placeholder 3"/>
          <p:cNvSpPr>
            <a:spLocks noGrp="1"/>
          </p:cNvSpPr>
          <p:nvPr>
            <p:ph type="sldNum" sz="quarter" idx="11"/>
          </p:nvPr>
        </p:nvSpPr>
        <p:spPr/>
        <p:txBody>
          <a:bodyPr/>
          <a:lstStyle/>
          <a:p>
            <a:pPr>
              <a:defRPr/>
            </a:pPr>
            <a:fld id="{A22BA036-C7DD-46F9-A870-E0AE9382AE05}" type="slidenum">
              <a:rPr lang="en-US"/>
              <a:pPr>
                <a:defRPr/>
              </a:pPr>
              <a:t>34</a:t>
            </a:fld>
            <a:endParaRPr lang="en-US"/>
          </a:p>
        </p:txBody>
      </p:sp>
      <p:sp>
        <p:nvSpPr>
          <p:cNvPr id="6"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36869" name="Rectangle 2"/>
          <p:cNvSpPr>
            <a:spLocks noGrp="1" noChangeArrowheads="1"/>
          </p:cNvSpPr>
          <p:nvPr>
            <p:ph type="title"/>
          </p:nvPr>
        </p:nvSpPr>
        <p:spPr>
          <a:xfrm>
            <a:off x="685800" y="1371600"/>
            <a:ext cx="7772400" cy="723900"/>
          </a:xfrm>
        </p:spPr>
        <p:txBody>
          <a:bodyPr/>
          <a:lstStyle/>
          <a:p>
            <a:pPr algn="ctr"/>
            <a:r>
              <a:rPr lang="en-US" altLang="en-US" smtClean="0"/>
              <a:t>Mammals Use the FT in Hearing</a:t>
            </a:r>
          </a:p>
        </p:txBody>
      </p:sp>
      <p:pic>
        <p:nvPicPr>
          <p:cNvPr id="36870" name="Picture 3" descr="hea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247900"/>
            <a:ext cx="73167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5B027399-B705-490D-A630-AD752BC35CA2}" type="slidenum">
              <a:rPr lang="en-US"/>
              <a:pPr>
                <a:defRPr/>
              </a:pPr>
              <a:t>35</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37893" name="Rectangle 2"/>
          <p:cNvSpPr>
            <a:spLocks noGrp="1" noChangeArrowheads="1"/>
          </p:cNvSpPr>
          <p:nvPr>
            <p:ph type="title"/>
          </p:nvPr>
        </p:nvSpPr>
        <p:spPr>
          <a:xfrm>
            <a:off x="381000" y="990600"/>
            <a:ext cx="6096000" cy="723900"/>
          </a:xfrm>
        </p:spPr>
        <p:txBody>
          <a:bodyPr/>
          <a:lstStyle/>
          <a:p>
            <a:pPr algn="ctr"/>
            <a:r>
              <a:rPr lang="en-US" altLang="en-US" smtClean="0"/>
              <a:t>The Discrete Fourier Transform</a:t>
            </a:r>
          </a:p>
        </p:txBody>
      </p:sp>
      <p:graphicFrame>
        <p:nvGraphicFramePr>
          <p:cNvPr id="37894" name="Object 3"/>
          <p:cNvGraphicFramePr>
            <a:graphicFrameLocks noChangeAspect="1"/>
          </p:cNvGraphicFramePr>
          <p:nvPr>
            <p:extLst>
              <p:ext uri="{D42A27DB-BD31-4B8C-83A1-F6EECF244321}">
                <p14:modId xmlns:p14="http://schemas.microsoft.com/office/powerpoint/2010/main" val="3132366626"/>
              </p:ext>
            </p:extLst>
          </p:nvPr>
        </p:nvGraphicFramePr>
        <p:xfrm>
          <a:off x="3263900" y="5118100"/>
          <a:ext cx="2768600" cy="914400"/>
        </p:xfrm>
        <a:graphic>
          <a:graphicData uri="http://schemas.openxmlformats.org/presentationml/2006/ole">
            <mc:AlternateContent xmlns:mc="http://schemas.openxmlformats.org/markup-compatibility/2006">
              <mc:Choice xmlns:v="urn:schemas-microsoft-com:vml" Requires="v">
                <p:oleObj spid="_x0000_s38234" name="Equation" r:id="rId4" imgW="1384200" imgH="457200" progId="Equation.DSMT4">
                  <p:embed/>
                </p:oleObj>
              </mc:Choice>
              <mc:Fallback>
                <p:oleObj name="Equation" r:id="rId4" imgW="1384200" imgH="457200" progId="Equation.DSMT4">
                  <p:embed/>
                  <p:pic>
                    <p:nvPicPr>
                      <p:cNvPr id="0" name="Object 3"/>
                      <p:cNvPicPr>
                        <a:picLocks noChangeAspect="1" noChangeArrowheads="1"/>
                      </p:cNvPicPr>
                      <p:nvPr/>
                    </p:nvPicPr>
                    <p:blipFill>
                      <a:blip r:embed="rId5"/>
                      <a:srcRect/>
                      <a:stretch>
                        <a:fillRect/>
                      </a:stretch>
                    </p:blipFill>
                    <p:spPr bwMode="auto">
                      <a:xfrm>
                        <a:off x="3263900" y="5118100"/>
                        <a:ext cx="2768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5" name="Object 4"/>
          <p:cNvGraphicFramePr>
            <a:graphicFrameLocks noChangeAspect="1"/>
          </p:cNvGraphicFramePr>
          <p:nvPr>
            <p:extLst>
              <p:ext uri="{D42A27DB-BD31-4B8C-83A1-F6EECF244321}">
                <p14:modId xmlns:p14="http://schemas.microsoft.com/office/powerpoint/2010/main" val="812259974"/>
              </p:ext>
            </p:extLst>
          </p:nvPr>
        </p:nvGraphicFramePr>
        <p:xfrm>
          <a:off x="3429000" y="2908300"/>
          <a:ext cx="2438400" cy="914400"/>
        </p:xfrm>
        <a:graphic>
          <a:graphicData uri="http://schemas.openxmlformats.org/presentationml/2006/ole">
            <mc:AlternateContent xmlns:mc="http://schemas.openxmlformats.org/markup-compatibility/2006">
              <mc:Choice xmlns:v="urn:schemas-microsoft-com:vml" Requires="v">
                <p:oleObj spid="_x0000_s38235" name="Equation" r:id="rId6" imgW="1218960" imgH="457200" progId="Equation.DSMT4">
                  <p:embed/>
                </p:oleObj>
              </mc:Choice>
              <mc:Fallback>
                <p:oleObj name="Equation" r:id="rId6" imgW="1218960" imgH="457200" progId="Equation.DSMT4">
                  <p:embed/>
                  <p:pic>
                    <p:nvPicPr>
                      <p:cNvPr id="0" name="Object 4"/>
                      <p:cNvPicPr>
                        <a:picLocks noChangeAspect="1" noChangeArrowheads="1"/>
                      </p:cNvPicPr>
                      <p:nvPr/>
                    </p:nvPicPr>
                    <p:blipFill>
                      <a:blip r:embed="rId7"/>
                      <a:srcRect/>
                      <a:stretch>
                        <a:fillRect/>
                      </a:stretch>
                    </p:blipFill>
                    <p:spPr bwMode="auto">
                      <a:xfrm>
                        <a:off x="3429000" y="2908300"/>
                        <a:ext cx="2438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6" name="Object 5"/>
          <p:cNvGraphicFramePr>
            <a:graphicFrameLocks noChangeAspect="1"/>
          </p:cNvGraphicFramePr>
          <p:nvPr/>
        </p:nvGraphicFramePr>
        <p:xfrm>
          <a:off x="533400" y="1905000"/>
          <a:ext cx="7907338" cy="1262063"/>
        </p:xfrm>
        <a:graphic>
          <a:graphicData uri="http://schemas.openxmlformats.org/presentationml/2006/ole">
            <mc:AlternateContent xmlns:mc="http://schemas.openxmlformats.org/markup-compatibility/2006">
              <mc:Choice xmlns:v="urn:schemas-microsoft-com:vml" Requires="v">
                <p:oleObj spid="_x0000_s38236" name="Equation" r:id="rId8" imgW="4533900" imgH="723900" progId="Equation.3">
                  <p:embed/>
                </p:oleObj>
              </mc:Choice>
              <mc:Fallback>
                <p:oleObj name="Equation" r:id="rId8" imgW="4533900" imgH="7239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05000"/>
                        <a:ext cx="7907338" cy="126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7" name="Object 6"/>
          <p:cNvGraphicFramePr>
            <a:graphicFrameLocks noChangeAspect="1"/>
          </p:cNvGraphicFramePr>
          <p:nvPr/>
        </p:nvGraphicFramePr>
        <p:xfrm>
          <a:off x="533400" y="4148138"/>
          <a:ext cx="7797800" cy="804862"/>
        </p:xfrm>
        <a:graphic>
          <a:graphicData uri="http://schemas.openxmlformats.org/presentationml/2006/ole">
            <mc:AlternateContent xmlns:mc="http://schemas.openxmlformats.org/markup-compatibility/2006">
              <mc:Choice xmlns:v="urn:schemas-microsoft-com:vml" Requires="v">
                <p:oleObj spid="_x0000_s38237" name="Equation" r:id="rId10" imgW="4432300" imgH="457200" progId="Equation.3">
                  <p:embed/>
                </p:oleObj>
              </mc:Choice>
              <mc:Fallback>
                <p:oleObj name="Equation" r:id="rId10" imgW="4432300" imgH="4572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4148138"/>
                        <a:ext cx="779780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smtClean="0"/>
              <a:t>4 October 2016</a:t>
            </a:r>
            <a:endParaRPr lang="en-US"/>
          </a:p>
        </p:txBody>
      </p:sp>
      <p:sp>
        <p:nvSpPr>
          <p:cNvPr id="7" name="Slide Number Placeholder 4"/>
          <p:cNvSpPr>
            <a:spLocks noGrp="1"/>
          </p:cNvSpPr>
          <p:nvPr>
            <p:ph type="sldNum" sz="quarter" idx="11"/>
          </p:nvPr>
        </p:nvSpPr>
        <p:spPr/>
        <p:txBody>
          <a:bodyPr/>
          <a:lstStyle/>
          <a:p>
            <a:pPr>
              <a:defRPr/>
            </a:pPr>
            <a:fld id="{7CE3624D-C943-494F-B08D-F4D004BA41CA}" type="slidenum">
              <a:rPr lang="en-US"/>
              <a:pPr>
                <a:defRPr/>
              </a:pPr>
              <a:t>36</a:t>
            </a:fld>
            <a:endParaRPr lang="en-US"/>
          </a:p>
        </p:txBody>
      </p:sp>
      <p:sp>
        <p:nvSpPr>
          <p:cNvPr id="8"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38917" name="Rectangle 5"/>
          <p:cNvSpPr>
            <a:spLocks noChangeArrowheads="1"/>
          </p:cNvSpPr>
          <p:nvPr/>
        </p:nvSpPr>
        <p:spPr bwMode="auto">
          <a:xfrm>
            <a:off x="952500" y="2133600"/>
            <a:ext cx="7239000" cy="3429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38918" name="Rectangle 2"/>
          <p:cNvSpPr>
            <a:spLocks noGrp="1" noChangeArrowheads="1"/>
          </p:cNvSpPr>
          <p:nvPr>
            <p:ph type="title"/>
          </p:nvPr>
        </p:nvSpPr>
        <p:spPr>
          <a:xfrm>
            <a:off x="381000" y="990600"/>
            <a:ext cx="8382000" cy="723900"/>
          </a:xfrm>
        </p:spPr>
        <p:txBody>
          <a:bodyPr/>
          <a:lstStyle/>
          <a:p>
            <a:r>
              <a:rPr lang="en-US" altLang="en-US" smtClean="0"/>
              <a:t>The Two-Dimensional Fourier Transform</a:t>
            </a:r>
          </a:p>
        </p:txBody>
      </p:sp>
      <p:sp>
        <p:nvSpPr>
          <p:cNvPr id="38919" name="Rectangle 3"/>
          <p:cNvSpPr>
            <a:spLocks noGrp="1" noChangeArrowheads="1"/>
          </p:cNvSpPr>
          <p:nvPr>
            <p:ph type="body" idx="4294967295"/>
          </p:nvPr>
        </p:nvSpPr>
        <p:spPr>
          <a:xfrm>
            <a:off x="1143000" y="2895600"/>
            <a:ext cx="6858000" cy="2514600"/>
          </a:xfrm>
        </p:spPr>
        <p:txBody>
          <a:bodyPr/>
          <a:lstStyle/>
          <a:p>
            <a:r>
              <a:rPr lang="en-US" altLang="en-US" sz="2400" smtClean="0">
                <a:latin typeface="Times New Roman" pitchFamily="18" charset="0"/>
              </a:rPr>
              <a:t>Explains why down-sampling can add distortion to an image and shows how to avoid it.</a:t>
            </a:r>
          </a:p>
          <a:p>
            <a:r>
              <a:rPr lang="en-US" altLang="en-US" sz="2400" smtClean="0">
                <a:latin typeface="Times New Roman" pitchFamily="18" charset="0"/>
              </a:rPr>
              <a:t>Useful for certain types of noise reduction, deblurring, and other types of image restoration.</a:t>
            </a:r>
          </a:p>
          <a:p>
            <a:r>
              <a:rPr lang="en-US" altLang="en-US" sz="2400" smtClean="0">
                <a:latin typeface="Times New Roman" pitchFamily="18" charset="0"/>
              </a:rPr>
              <a:t>For feature detection and enhancement, especially edge detection.</a:t>
            </a:r>
          </a:p>
        </p:txBody>
      </p:sp>
      <p:sp>
        <p:nvSpPr>
          <p:cNvPr id="38920" name="Text Box 7"/>
          <p:cNvSpPr txBox="1">
            <a:spLocks noChangeArrowheads="1"/>
          </p:cNvSpPr>
          <p:nvPr/>
        </p:nvSpPr>
        <p:spPr bwMode="auto">
          <a:xfrm>
            <a:off x="1143000" y="2286000"/>
            <a:ext cx="640080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solidFill>
                  <a:schemeClr val="tx2"/>
                </a:solidFill>
              </a:rPr>
              <a:t>Primary Uses of the FT in Image Processing:</a:t>
            </a:r>
            <a:endParaRPr lang="en-US"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quarter" idx="10"/>
          </p:nvPr>
        </p:nvSpPr>
        <p:spPr/>
        <p:txBody>
          <a:bodyPr/>
          <a:lstStyle/>
          <a:p>
            <a:pPr>
              <a:defRPr/>
            </a:pPr>
            <a:r>
              <a:rPr lang="en-US" smtClean="0"/>
              <a:t>4 October 2016</a:t>
            </a:r>
            <a:endParaRPr lang="en-US"/>
          </a:p>
        </p:txBody>
      </p:sp>
      <p:sp>
        <p:nvSpPr>
          <p:cNvPr id="15" name="Slide Number Placeholder 4"/>
          <p:cNvSpPr>
            <a:spLocks noGrp="1"/>
          </p:cNvSpPr>
          <p:nvPr>
            <p:ph type="sldNum" sz="quarter" idx="11"/>
          </p:nvPr>
        </p:nvSpPr>
        <p:spPr/>
        <p:txBody>
          <a:bodyPr/>
          <a:lstStyle/>
          <a:p>
            <a:pPr>
              <a:defRPr/>
            </a:pPr>
            <a:fld id="{DE81A8E0-DAEE-4B1C-B1BB-53C693B04A07}" type="slidenum">
              <a:rPr lang="en-US"/>
              <a:pPr>
                <a:defRPr/>
              </a:pPr>
              <a:t>37</a:t>
            </a:fld>
            <a:endParaRPr lang="en-US"/>
          </a:p>
        </p:txBody>
      </p:sp>
      <p:sp>
        <p:nvSpPr>
          <p:cNvPr id="16"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39941" name="Rectangle 2"/>
          <p:cNvSpPr>
            <a:spLocks noGrp="1" noChangeArrowheads="1"/>
          </p:cNvSpPr>
          <p:nvPr>
            <p:ph type="title"/>
          </p:nvPr>
        </p:nvSpPr>
        <p:spPr>
          <a:xfrm>
            <a:off x="381000" y="990600"/>
            <a:ext cx="7772400" cy="723900"/>
          </a:xfrm>
        </p:spPr>
        <p:txBody>
          <a:bodyPr/>
          <a:lstStyle/>
          <a:p>
            <a:r>
              <a:rPr lang="en-US" altLang="en-US" smtClean="0"/>
              <a:t>The Fourier Transform: Discussion</a:t>
            </a:r>
          </a:p>
        </p:txBody>
      </p:sp>
      <p:sp>
        <p:nvSpPr>
          <p:cNvPr id="39942" name="Rectangle 3"/>
          <p:cNvSpPr>
            <a:spLocks noGrp="1" noChangeArrowheads="1"/>
          </p:cNvSpPr>
          <p:nvPr>
            <p:ph type="body" idx="4294967295"/>
          </p:nvPr>
        </p:nvSpPr>
        <p:spPr>
          <a:xfrm>
            <a:off x="381000" y="1752600"/>
            <a:ext cx="6400800" cy="457200"/>
          </a:xfrm>
        </p:spPr>
        <p:txBody>
          <a:bodyPr>
            <a:spAutoFit/>
          </a:bodyPr>
          <a:lstStyle/>
          <a:p>
            <a:pPr>
              <a:buFont typeface="Monotype Sorts" pitchFamily="2" charset="2"/>
              <a:buNone/>
            </a:pPr>
            <a:r>
              <a:rPr lang="en-US" altLang="en-US" sz="2400" smtClean="0">
                <a:latin typeface="Times New Roman" pitchFamily="18" charset="0"/>
              </a:rPr>
              <a:t>The expressions</a:t>
            </a:r>
          </a:p>
        </p:txBody>
      </p:sp>
      <p:graphicFrame>
        <p:nvGraphicFramePr>
          <p:cNvPr id="39943" name="Object 4"/>
          <p:cNvGraphicFramePr>
            <a:graphicFrameLocks noChangeAspect="1"/>
          </p:cNvGraphicFramePr>
          <p:nvPr>
            <p:extLst>
              <p:ext uri="{D42A27DB-BD31-4B8C-83A1-F6EECF244321}">
                <p14:modId xmlns:p14="http://schemas.microsoft.com/office/powerpoint/2010/main" val="3280294292"/>
              </p:ext>
            </p:extLst>
          </p:nvPr>
        </p:nvGraphicFramePr>
        <p:xfrm>
          <a:off x="763588" y="2209800"/>
          <a:ext cx="4933950" cy="2066925"/>
        </p:xfrm>
        <a:graphic>
          <a:graphicData uri="http://schemas.openxmlformats.org/presentationml/2006/ole">
            <mc:AlternateContent xmlns:mc="http://schemas.openxmlformats.org/markup-compatibility/2006">
              <mc:Choice xmlns:v="urn:schemas-microsoft-com:vml" Requires="v">
                <p:oleObj spid="_x0000_s40211" name="Equation" r:id="rId3" imgW="2819160" imgH="1180800" progId="Equation.DSMT4">
                  <p:embed/>
                </p:oleObj>
              </mc:Choice>
              <mc:Fallback>
                <p:oleObj name="Equation" r:id="rId3" imgW="2819160" imgH="1180800" progId="Equation.DSMT4">
                  <p:embed/>
                  <p:pic>
                    <p:nvPicPr>
                      <p:cNvPr id="0" name="Object 4"/>
                      <p:cNvPicPr>
                        <a:picLocks noChangeAspect="1" noChangeArrowheads="1"/>
                      </p:cNvPicPr>
                      <p:nvPr/>
                    </p:nvPicPr>
                    <p:blipFill>
                      <a:blip r:embed="rId4"/>
                      <a:srcRect/>
                      <a:stretch>
                        <a:fillRect/>
                      </a:stretch>
                    </p:blipFill>
                    <p:spPr bwMode="auto">
                      <a:xfrm>
                        <a:off x="763588" y="2209800"/>
                        <a:ext cx="4933950" cy="206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4" name="Rectangle 5"/>
          <p:cNvSpPr>
            <a:spLocks noChangeArrowheads="1"/>
          </p:cNvSpPr>
          <p:nvPr/>
        </p:nvSpPr>
        <p:spPr bwMode="auto">
          <a:xfrm>
            <a:off x="381000" y="42672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a:latin typeface="Times New Roman" pitchFamily="18" charset="0"/>
              </a:rPr>
              <a:t>for the Fourier coefficients are “inner products” which can be thought of as measures of the similarity between the functions </a:t>
            </a:r>
          </a:p>
        </p:txBody>
      </p:sp>
      <p:graphicFrame>
        <p:nvGraphicFramePr>
          <p:cNvPr id="39945" name="Object 6"/>
          <p:cNvGraphicFramePr>
            <a:graphicFrameLocks noChangeAspect="1"/>
          </p:cNvGraphicFramePr>
          <p:nvPr/>
        </p:nvGraphicFramePr>
        <p:xfrm>
          <a:off x="457200" y="4991100"/>
          <a:ext cx="7026275" cy="457200"/>
        </p:xfrm>
        <a:graphic>
          <a:graphicData uri="http://schemas.openxmlformats.org/presentationml/2006/ole">
            <mc:AlternateContent xmlns:mc="http://schemas.openxmlformats.org/markup-compatibility/2006">
              <mc:Choice xmlns:v="urn:schemas-microsoft-com:vml" Requires="v">
                <p:oleObj spid="_x0000_s40212" name="Equation" r:id="rId5" imgW="3517900" imgH="228600" progId="Equation.3">
                  <p:embed/>
                </p:oleObj>
              </mc:Choice>
              <mc:Fallback>
                <p:oleObj name="Equation" r:id="rId5" imgW="35179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991100"/>
                        <a:ext cx="7026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
          <p:cNvGrpSpPr/>
          <p:nvPr/>
        </p:nvGrpSpPr>
        <p:grpSpPr>
          <a:xfrm>
            <a:off x="5546725" y="2133600"/>
            <a:ext cx="2454275" cy="825500"/>
            <a:chOff x="5546725" y="2133600"/>
            <a:chExt cx="2454275" cy="825500"/>
          </a:xfrm>
          <a:solidFill>
            <a:srgbClr val="FFFFCC"/>
          </a:solidFill>
        </p:grpSpPr>
        <p:sp>
          <p:nvSpPr>
            <p:cNvPr id="39951" name="Text Box 8"/>
            <p:cNvSpPr txBox="1">
              <a:spLocks noChangeArrowheads="1"/>
            </p:cNvSpPr>
            <p:nvPr/>
          </p:nvSpPr>
          <p:spPr bwMode="auto">
            <a:xfrm>
              <a:off x="6080125" y="2133600"/>
              <a:ext cx="1920875" cy="825500"/>
            </a:xfrm>
            <a:prstGeom prst="rect">
              <a:avLst/>
            </a:prstGeom>
            <a:grp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mic Sans MS" pitchFamily="66" charset="0"/>
                </a:rPr>
                <a:t>continuous signals defined over all real numbers</a:t>
              </a:r>
            </a:p>
          </p:txBody>
        </p:sp>
        <p:sp>
          <p:nvSpPr>
            <p:cNvPr id="39952" name="AutoShape 9"/>
            <p:cNvSpPr>
              <a:spLocks noChangeArrowheads="1"/>
            </p:cNvSpPr>
            <p:nvPr/>
          </p:nvSpPr>
          <p:spPr bwMode="auto">
            <a:xfrm>
              <a:off x="5546725" y="2432050"/>
              <a:ext cx="533400" cy="228600"/>
            </a:xfrm>
            <a:prstGeom prst="leftArrow">
              <a:avLst>
                <a:gd name="adj1" fmla="val 50000"/>
                <a:gd name="adj2" fmla="val 58333"/>
              </a:avLst>
            </a:prstGeom>
            <a:grp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pSp>
      <p:grpSp>
        <p:nvGrpSpPr>
          <p:cNvPr id="2" name="Group 1"/>
          <p:cNvGrpSpPr/>
          <p:nvPr/>
        </p:nvGrpSpPr>
        <p:grpSpPr>
          <a:xfrm>
            <a:off x="5546725" y="3429000"/>
            <a:ext cx="2454275" cy="825500"/>
            <a:chOff x="5546725" y="3429000"/>
            <a:chExt cx="2454275" cy="825500"/>
          </a:xfrm>
          <a:solidFill>
            <a:srgbClr val="FFFFCC"/>
          </a:solidFill>
        </p:grpSpPr>
        <p:sp>
          <p:nvSpPr>
            <p:cNvPr id="39949" name="Text Box 11"/>
            <p:cNvSpPr txBox="1">
              <a:spLocks noChangeArrowheads="1"/>
            </p:cNvSpPr>
            <p:nvPr/>
          </p:nvSpPr>
          <p:spPr bwMode="auto">
            <a:xfrm>
              <a:off x="6080125" y="3429000"/>
              <a:ext cx="1920875" cy="825500"/>
            </a:xfrm>
            <a:prstGeom prst="rect">
              <a:avLst/>
            </a:prstGeom>
            <a:grp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Comic Sans MS" pitchFamily="66" charset="0"/>
                </a:rPr>
                <a:t>discrete signals with N terms or samples.</a:t>
              </a:r>
            </a:p>
          </p:txBody>
        </p:sp>
        <p:sp>
          <p:nvSpPr>
            <p:cNvPr id="39950" name="AutoShape 12"/>
            <p:cNvSpPr>
              <a:spLocks noChangeArrowheads="1"/>
            </p:cNvSpPr>
            <p:nvPr/>
          </p:nvSpPr>
          <p:spPr bwMode="auto">
            <a:xfrm>
              <a:off x="5546725" y="3727450"/>
              <a:ext cx="533400" cy="228600"/>
            </a:xfrm>
            <a:prstGeom prst="leftArrow">
              <a:avLst>
                <a:gd name="adj1" fmla="val 50000"/>
                <a:gd name="adj2" fmla="val 58333"/>
              </a:avLst>
            </a:prstGeom>
            <a:grp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grpSp>
      <p:graphicFrame>
        <p:nvGraphicFramePr>
          <p:cNvPr id="39948" name="Object 13"/>
          <p:cNvGraphicFramePr>
            <a:graphicFrameLocks noChangeAspect="1"/>
          </p:cNvGraphicFramePr>
          <p:nvPr>
            <p:extLst>
              <p:ext uri="{D42A27DB-BD31-4B8C-83A1-F6EECF244321}">
                <p14:modId xmlns:p14="http://schemas.microsoft.com/office/powerpoint/2010/main" val="1071673375"/>
              </p:ext>
            </p:extLst>
          </p:nvPr>
        </p:nvGraphicFramePr>
        <p:xfrm>
          <a:off x="457200" y="5435600"/>
          <a:ext cx="3665538" cy="660400"/>
        </p:xfrm>
        <a:graphic>
          <a:graphicData uri="http://schemas.openxmlformats.org/presentationml/2006/ole">
            <mc:AlternateContent xmlns:mc="http://schemas.openxmlformats.org/markup-compatibility/2006">
              <mc:Choice xmlns:v="urn:schemas-microsoft-com:vml" Requires="v">
                <p:oleObj spid="_x0000_s40213" name="Equation" r:id="rId7" imgW="1828800" imgH="330120" progId="Equation.DSMT4">
                  <p:embed/>
                </p:oleObj>
              </mc:Choice>
              <mc:Fallback>
                <p:oleObj name="Equation" r:id="rId7" imgW="1828800" imgH="330120" progId="Equation.DSMT4">
                  <p:embed/>
                  <p:pic>
                    <p:nvPicPr>
                      <p:cNvPr id="0" name="Object 13"/>
                      <p:cNvPicPr>
                        <a:picLocks noChangeAspect="1" noChangeArrowheads="1"/>
                      </p:cNvPicPr>
                      <p:nvPr/>
                    </p:nvPicPr>
                    <p:blipFill>
                      <a:blip r:embed="rId8"/>
                      <a:srcRect/>
                      <a:stretch>
                        <a:fillRect/>
                      </a:stretch>
                    </p:blipFill>
                    <p:spPr bwMode="auto">
                      <a:xfrm>
                        <a:off x="457200" y="5435600"/>
                        <a:ext cx="366553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quarter" idx="10"/>
          </p:nvPr>
        </p:nvSpPr>
        <p:spPr/>
        <p:txBody>
          <a:bodyPr/>
          <a:lstStyle/>
          <a:p>
            <a:pPr>
              <a:defRPr/>
            </a:pPr>
            <a:r>
              <a:rPr lang="en-US" smtClean="0"/>
              <a:t>4 October 2016</a:t>
            </a:r>
            <a:endParaRPr lang="en-US"/>
          </a:p>
        </p:txBody>
      </p:sp>
      <p:sp>
        <p:nvSpPr>
          <p:cNvPr id="12" name="Slide Number Placeholder 4"/>
          <p:cNvSpPr>
            <a:spLocks noGrp="1"/>
          </p:cNvSpPr>
          <p:nvPr>
            <p:ph type="sldNum" sz="quarter" idx="11"/>
          </p:nvPr>
        </p:nvSpPr>
        <p:spPr/>
        <p:txBody>
          <a:bodyPr/>
          <a:lstStyle/>
          <a:p>
            <a:pPr>
              <a:defRPr/>
            </a:pPr>
            <a:fld id="{4C7E871A-5B14-4D81-A005-57582B088C10}" type="slidenum">
              <a:rPr lang="en-US"/>
              <a:pPr>
                <a:defRPr/>
              </a:pPr>
              <a:t>38</a:t>
            </a:fld>
            <a:endParaRPr lang="en-US"/>
          </a:p>
        </p:txBody>
      </p:sp>
      <p:sp>
        <p:nvSpPr>
          <p:cNvPr id="13"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40965" name="Rectangle 2"/>
          <p:cNvSpPr>
            <a:spLocks noGrp="1" noChangeArrowheads="1"/>
          </p:cNvSpPr>
          <p:nvPr>
            <p:ph type="title"/>
          </p:nvPr>
        </p:nvSpPr>
        <p:spPr>
          <a:xfrm>
            <a:off x="1447800" y="114300"/>
            <a:ext cx="3200400" cy="723900"/>
          </a:xfrm>
        </p:spPr>
        <p:txBody>
          <a:bodyPr/>
          <a:lstStyle/>
          <a:p>
            <a:r>
              <a:rPr lang="en-US" altLang="en-US" sz="2400" smtClean="0"/>
              <a:t>The Fourier Transform: Discussion (cont’d.)</a:t>
            </a:r>
          </a:p>
        </p:txBody>
      </p:sp>
      <p:sp>
        <p:nvSpPr>
          <p:cNvPr id="40966" name="Rectangle 3"/>
          <p:cNvSpPr>
            <a:spLocks noGrp="1" noChangeArrowheads="1"/>
          </p:cNvSpPr>
          <p:nvPr>
            <p:ph type="body" idx="4294967295"/>
          </p:nvPr>
        </p:nvSpPr>
        <p:spPr>
          <a:xfrm>
            <a:off x="304800" y="1143000"/>
            <a:ext cx="7467600" cy="396875"/>
          </a:xfrm>
        </p:spPr>
        <p:txBody>
          <a:bodyPr>
            <a:spAutoFit/>
          </a:bodyPr>
          <a:lstStyle/>
          <a:p>
            <a:pPr>
              <a:buFont typeface="Monotype Sorts" pitchFamily="2" charset="2"/>
              <a:buNone/>
            </a:pPr>
            <a:r>
              <a:rPr lang="en-US" altLang="en-US" sz="2000" smtClean="0">
                <a:latin typeface="Times New Roman" pitchFamily="18" charset="0"/>
              </a:rPr>
              <a:t>In the context of inner products, the complex exponentials</a:t>
            </a:r>
          </a:p>
        </p:txBody>
      </p:sp>
      <p:graphicFrame>
        <p:nvGraphicFramePr>
          <p:cNvPr id="40967" name="Object 4"/>
          <p:cNvGraphicFramePr>
            <a:graphicFrameLocks noChangeAspect="1"/>
          </p:cNvGraphicFramePr>
          <p:nvPr>
            <p:extLst>
              <p:ext uri="{D42A27DB-BD31-4B8C-83A1-F6EECF244321}">
                <p14:modId xmlns:p14="http://schemas.microsoft.com/office/powerpoint/2010/main" val="802449979"/>
              </p:ext>
            </p:extLst>
          </p:nvPr>
        </p:nvGraphicFramePr>
        <p:xfrm>
          <a:off x="862013" y="1504950"/>
          <a:ext cx="5157787" cy="579438"/>
        </p:xfrm>
        <a:graphic>
          <a:graphicData uri="http://schemas.openxmlformats.org/presentationml/2006/ole">
            <mc:AlternateContent xmlns:mc="http://schemas.openxmlformats.org/markup-compatibility/2006">
              <mc:Choice xmlns:v="urn:schemas-microsoft-com:vml" Requires="v">
                <p:oleObj spid="_x0000_s41229" name="Equation" r:id="rId3" imgW="5117760" imgH="457200" progId="Equation.DSMT4">
                  <p:embed/>
                </p:oleObj>
              </mc:Choice>
              <mc:Fallback>
                <p:oleObj name="Equation" r:id="rId3" imgW="5117760" imgH="457200" progId="Equation.DSMT4">
                  <p:embed/>
                  <p:pic>
                    <p:nvPicPr>
                      <p:cNvPr id="0" name="Object 4"/>
                      <p:cNvPicPr>
                        <a:picLocks noChangeAspect="1" noChangeArrowheads="1"/>
                      </p:cNvPicPr>
                      <p:nvPr/>
                    </p:nvPicPr>
                    <p:blipFill>
                      <a:blip r:embed="rId4"/>
                      <a:srcRect t="-25734"/>
                      <a:stretch>
                        <a:fillRect/>
                      </a:stretch>
                    </p:blipFill>
                    <p:spPr bwMode="auto">
                      <a:xfrm>
                        <a:off x="862013" y="1504950"/>
                        <a:ext cx="5157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8" name="Rectangle 6"/>
          <p:cNvSpPr>
            <a:spLocks noChangeArrowheads="1"/>
          </p:cNvSpPr>
          <p:nvPr/>
        </p:nvSpPr>
        <p:spPr bwMode="auto">
          <a:xfrm>
            <a:off x="304800" y="2143125"/>
            <a:ext cx="754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a:latin typeface="Times New Roman" pitchFamily="18" charset="0"/>
              </a:rPr>
              <a:t>are called “orthogonal sets”  since they have the property:</a:t>
            </a:r>
          </a:p>
        </p:txBody>
      </p:sp>
      <p:graphicFrame>
        <p:nvGraphicFramePr>
          <p:cNvPr id="40969" name="Object 7"/>
          <p:cNvGraphicFramePr>
            <a:graphicFrameLocks noChangeAspect="1"/>
          </p:cNvGraphicFramePr>
          <p:nvPr>
            <p:extLst>
              <p:ext uri="{D42A27DB-BD31-4B8C-83A1-F6EECF244321}">
                <p14:modId xmlns:p14="http://schemas.microsoft.com/office/powerpoint/2010/main" val="1122482801"/>
              </p:ext>
            </p:extLst>
          </p:nvPr>
        </p:nvGraphicFramePr>
        <p:xfrm>
          <a:off x="919163" y="2551113"/>
          <a:ext cx="6053137" cy="1511300"/>
        </p:xfrm>
        <a:graphic>
          <a:graphicData uri="http://schemas.openxmlformats.org/presentationml/2006/ole">
            <mc:AlternateContent xmlns:mc="http://schemas.openxmlformats.org/markup-compatibility/2006">
              <mc:Choice xmlns:v="urn:schemas-microsoft-com:vml" Requires="v">
                <p:oleObj spid="_x0000_s41230" name="Equation" r:id="rId5" imgW="3352680" imgH="838080" progId="Equation.DSMT4">
                  <p:embed/>
                </p:oleObj>
              </mc:Choice>
              <mc:Fallback>
                <p:oleObj name="Equation" r:id="rId5" imgW="3352680" imgH="838080" progId="Equation.DSMT4">
                  <p:embed/>
                  <p:pic>
                    <p:nvPicPr>
                      <p:cNvPr id="0" name="Object 7"/>
                      <p:cNvPicPr>
                        <a:picLocks noChangeAspect="1" noChangeArrowheads="1"/>
                      </p:cNvPicPr>
                      <p:nvPr/>
                    </p:nvPicPr>
                    <p:blipFill>
                      <a:blip r:embed="rId6"/>
                      <a:srcRect/>
                      <a:stretch>
                        <a:fillRect/>
                      </a:stretch>
                    </p:blipFill>
                    <p:spPr bwMode="auto">
                      <a:xfrm>
                        <a:off x="919163" y="2551113"/>
                        <a:ext cx="6053137"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0" name="Rectangle 8"/>
          <p:cNvSpPr>
            <a:spLocks noChangeArrowheads="1"/>
          </p:cNvSpPr>
          <p:nvPr/>
        </p:nvSpPr>
        <p:spPr bwMode="auto">
          <a:xfrm>
            <a:off x="304800" y="4133850"/>
            <a:ext cx="8229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a:latin typeface="Times New Roman" pitchFamily="18" charset="0"/>
              </a:rPr>
              <a:t>They are called “basis sets” since for any function</a:t>
            </a:r>
            <a:r>
              <a:rPr lang="en-US" altLang="en-US" sz="2000" baseline="30000">
                <a:latin typeface="Times New Roman" pitchFamily="18" charset="0"/>
              </a:rPr>
              <a:t>1</a:t>
            </a:r>
            <a:r>
              <a:rPr lang="en-US" altLang="en-US" sz="2000">
                <a:latin typeface="Times New Roman" pitchFamily="18" charset="0"/>
              </a:rPr>
              <a:t>, </a:t>
            </a:r>
            <a:r>
              <a:rPr lang="en-US" altLang="en-US" sz="2000" i="1">
                <a:latin typeface="Times New Roman" pitchFamily="18" charset="0"/>
              </a:rPr>
              <a:t>f </a:t>
            </a:r>
            <a:r>
              <a:rPr lang="en-US" altLang="en-US" sz="2000">
                <a:latin typeface="Times New Roman" pitchFamily="18" charset="0"/>
              </a:rPr>
              <a:t>(</a:t>
            </a:r>
            <a:r>
              <a:rPr lang="en-US" altLang="en-US" sz="2000" i="1">
                <a:latin typeface="Times New Roman" pitchFamily="18" charset="0"/>
              </a:rPr>
              <a:t>t</a:t>
            </a:r>
            <a:r>
              <a:rPr lang="en-US" altLang="en-US" sz="2000">
                <a:latin typeface="Times New Roman" pitchFamily="18" charset="0"/>
              </a:rPr>
              <a:t>), of a real variable there exists a complex-valued function </a:t>
            </a:r>
            <a:r>
              <a:rPr lang="en-US" altLang="en-US" sz="2000" i="1">
                <a:latin typeface="Times New Roman" pitchFamily="18" charset="0"/>
              </a:rPr>
              <a:t>F</a:t>
            </a:r>
            <a:r>
              <a:rPr lang="en-US" altLang="en-US" sz="2000">
                <a:latin typeface="Times New Roman" pitchFamily="18" charset="0"/>
              </a:rPr>
              <a:t>(w), and for any sequence</a:t>
            </a:r>
            <a:r>
              <a:rPr lang="en-US" altLang="en-US" sz="2000" baseline="30000">
                <a:latin typeface="Times New Roman" pitchFamily="18" charset="0"/>
              </a:rPr>
              <a:t>1</a:t>
            </a:r>
            <a:r>
              <a:rPr lang="en-US" altLang="en-US" sz="2000">
                <a:latin typeface="Times New Roman" pitchFamily="18" charset="0"/>
              </a:rPr>
              <a:t>, </a:t>
            </a:r>
            <a:r>
              <a:rPr lang="en-US" altLang="en-US" sz="2000" i="1">
                <a:latin typeface="Times New Roman" pitchFamily="18" charset="0"/>
              </a:rPr>
              <a:t>h</a:t>
            </a:r>
            <a:r>
              <a:rPr lang="en-US" altLang="en-US" sz="2000" i="1" baseline="-25000">
                <a:latin typeface="Times New Roman" pitchFamily="18" charset="0"/>
              </a:rPr>
              <a:t>k</a:t>
            </a:r>
            <a:r>
              <a:rPr lang="en-US" altLang="en-US" sz="800" i="1" baseline="-25000">
                <a:latin typeface="Times New Roman" pitchFamily="18" charset="0"/>
              </a:rPr>
              <a:t> </a:t>
            </a:r>
            <a:r>
              <a:rPr lang="en-US" altLang="en-US" sz="2000">
                <a:latin typeface="Times New Roman" pitchFamily="18" charset="0"/>
              </a:rPr>
              <a:t>, there exist complex numbers, </a:t>
            </a:r>
            <a:r>
              <a:rPr lang="en-US" altLang="en-US" sz="2000" i="1">
                <a:latin typeface="Times New Roman" pitchFamily="18" charset="0"/>
              </a:rPr>
              <a:t>H</a:t>
            </a:r>
            <a:r>
              <a:rPr lang="en-US" altLang="en-US" sz="2000" i="1" baseline="-25000">
                <a:latin typeface="Times New Roman" pitchFamily="18" charset="0"/>
              </a:rPr>
              <a:t>n</a:t>
            </a:r>
            <a:r>
              <a:rPr lang="en-US" altLang="en-US" sz="800" i="1" baseline="-25000">
                <a:latin typeface="Times New Roman" pitchFamily="18" charset="0"/>
              </a:rPr>
              <a:t> </a:t>
            </a:r>
            <a:r>
              <a:rPr lang="en-US" altLang="en-US" sz="2000">
                <a:latin typeface="Times New Roman" pitchFamily="18" charset="0"/>
              </a:rPr>
              <a:t>, such that </a:t>
            </a:r>
          </a:p>
        </p:txBody>
      </p:sp>
      <p:graphicFrame>
        <p:nvGraphicFramePr>
          <p:cNvPr id="40971" name="Object 9"/>
          <p:cNvGraphicFramePr>
            <a:graphicFrameLocks noChangeAspect="1"/>
          </p:cNvGraphicFramePr>
          <p:nvPr>
            <p:extLst>
              <p:ext uri="{D42A27DB-BD31-4B8C-83A1-F6EECF244321}">
                <p14:modId xmlns:p14="http://schemas.microsoft.com/office/powerpoint/2010/main" val="3238947378"/>
              </p:ext>
            </p:extLst>
          </p:nvPr>
        </p:nvGraphicFramePr>
        <p:xfrm>
          <a:off x="695325" y="5200650"/>
          <a:ext cx="5597525" cy="819150"/>
        </p:xfrm>
        <a:graphic>
          <a:graphicData uri="http://schemas.openxmlformats.org/presentationml/2006/ole">
            <mc:AlternateContent xmlns:mc="http://schemas.openxmlformats.org/markup-compatibility/2006">
              <mc:Choice xmlns:v="urn:schemas-microsoft-com:vml" Requires="v">
                <p:oleObj spid="_x0000_s41231" name="Equation" r:id="rId7" imgW="3213000" imgH="469800" progId="Equation.DSMT4">
                  <p:embed/>
                </p:oleObj>
              </mc:Choice>
              <mc:Fallback>
                <p:oleObj name="Equation" r:id="rId7" imgW="3213000" imgH="469800" progId="Equation.DSMT4">
                  <p:embed/>
                  <p:pic>
                    <p:nvPicPr>
                      <p:cNvPr id="0" name="Object 9"/>
                      <p:cNvPicPr>
                        <a:picLocks noChangeAspect="1" noChangeArrowheads="1"/>
                      </p:cNvPicPr>
                      <p:nvPr/>
                    </p:nvPicPr>
                    <p:blipFill>
                      <a:blip r:embed="rId8"/>
                      <a:srcRect/>
                      <a:stretch>
                        <a:fillRect/>
                      </a:stretch>
                    </p:blipFill>
                    <p:spPr bwMode="auto">
                      <a:xfrm>
                        <a:off x="695325" y="5200650"/>
                        <a:ext cx="5597525"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2" name="Text Box 10"/>
          <p:cNvSpPr txBox="1">
            <a:spLocks noChangeArrowheads="1"/>
          </p:cNvSpPr>
          <p:nvPr/>
        </p:nvSpPr>
        <p:spPr bwMode="auto">
          <a:xfrm>
            <a:off x="6705600" y="5791200"/>
            <a:ext cx="2133600" cy="346075"/>
          </a:xfrm>
          <a:prstGeom prst="rect">
            <a:avLst/>
          </a:prstGeom>
          <a:solidFill>
            <a:srgbClr val="FFFFCC"/>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baseline="30000">
                <a:latin typeface="Comic Sans MS" pitchFamily="66" charset="0"/>
              </a:rPr>
              <a:t>1 </a:t>
            </a:r>
            <a:r>
              <a:rPr lang="en-US" altLang="en-US" sz="1600">
                <a:latin typeface="Comic Sans MS" pitchFamily="66" charset="0"/>
              </a:rPr>
              <a:t>with finite energy.</a:t>
            </a:r>
            <a:endParaRPr lang="en-US" altLang="en-US" sz="1600" baseline="30000">
              <a:latin typeface="Comic Sans MS" pitchFamily="66" charset="0"/>
            </a:endParaRPr>
          </a:p>
        </p:txBody>
      </p:sp>
      <p:sp>
        <p:nvSpPr>
          <p:cNvPr id="40973" name="Text Box 11"/>
          <p:cNvSpPr txBox="1">
            <a:spLocks noChangeArrowheads="1"/>
          </p:cNvSpPr>
          <p:nvPr/>
        </p:nvSpPr>
        <p:spPr bwMode="auto">
          <a:xfrm>
            <a:off x="7162800" y="2762250"/>
            <a:ext cx="1676400" cy="1079500"/>
          </a:xfrm>
          <a:prstGeom prst="rect">
            <a:avLst/>
          </a:prstGeom>
          <a:solidFill>
            <a:srgbClr val="FFFFCC"/>
          </a:solidFill>
          <a:ln w="9525">
            <a:solidFill>
              <a:schemeClr val="tx1"/>
            </a:solidFill>
            <a:miter lim="800000"/>
            <a:headEnd/>
            <a:tailEnd/>
          </a:ln>
          <a:effectLst>
            <a:outerShdw blurRad="63500" dist="63500" dir="2700000" algn="ctr" rotWithShape="0">
              <a:schemeClr val="bg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mic Sans MS" pitchFamily="66" charset="0"/>
              </a:rPr>
              <a:t>The function sets are called “orthogonal basis sets”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quarter" idx="10"/>
          </p:nvPr>
        </p:nvSpPr>
        <p:spPr/>
        <p:txBody>
          <a:bodyPr/>
          <a:lstStyle/>
          <a:p>
            <a:pPr>
              <a:defRPr/>
            </a:pPr>
            <a:r>
              <a:rPr lang="en-US" smtClean="0"/>
              <a:t>4 October 2016</a:t>
            </a:r>
            <a:endParaRPr lang="en-US"/>
          </a:p>
        </p:txBody>
      </p:sp>
      <p:sp>
        <p:nvSpPr>
          <p:cNvPr id="10" name="Slide Number Placeholder 4"/>
          <p:cNvSpPr>
            <a:spLocks noGrp="1"/>
          </p:cNvSpPr>
          <p:nvPr>
            <p:ph type="sldNum" sz="quarter" idx="11"/>
          </p:nvPr>
        </p:nvSpPr>
        <p:spPr/>
        <p:txBody>
          <a:bodyPr/>
          <a:lstStyle/>
          <a:p>
            <a:pPr>
              <a:defRPr/>
            </a:pPr>
            <a:fld id="{3062F6B5-2D23-4E61-97FC-5A2BB3F43E4D}" type="slidenum">
              <a:rPr lang="en-US"/>
              <a:pPr>
                <a:defRPr/>
              </a:pPr>
              <a:t>39</a:t>
            </a:fld>
            <a:endParaRPr lang="en-US"/>
          </a:p>
        </p:txBody>
      </p:sp>
      <p:sp>
        <p:nvSpPr>
          <p:cNvPr id="11"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41989" name="Rectangle 3"/>
          <p:cNvSpPr>
            <a:spLocks noGrp="1" noChangeArrowheads="1"/>
          </p:cNvSpPr>
          <p:nvPr>
            <p:ph type="body" idx="4294967295"/>
          </p:nvPr>
        </p:nvSpPr>
        <p:spPr>
          <a:xfrm>
            <a:off x="304800" y="1143000"/>
            <a:ext cx="6400800" cy="396875"/>
          </a:xfrm>
        </p:spPr>
        <p:txBody>
          <a:bodyPr>
            <a:spAutoFit/>
          </a:bodyPr>
          <a:lstStyle/>
          <a:p>
            <a:pPr>
              <a:buFont typeface="Monotype Sorts" pitchFamily="2" charset="2"/>
              <a:buNone/>
            </a:pPr>
            <a:r>
              <a:rPr lang="en-US" altLang="en-US" sz="2000" smtClean="0">
                <a:latin typeface="Times New Roman" pitchFamily="18" charset="0"/>
              </a:rPr>
              <a:t>Consider the 2-dimensional functions</a:t>
            </a:r>
          </a:p>
        </p:txBody>
      </p:sp>
      <p:graphicFrame>
        <p:nvGraphicFramePr>
          <p:cNvPr id="41990" name="Object 4"/>
          <p:cNvGraphicFramePr>
            <a:graphicFrameLocks noChangeAspect="1"/>
          </p:cNvGraphicFramePr>
          <p:nvPr>
            <p:extLst>
              <p:ext uri="{D42A27DB-BD31-4B8C-83A1-F6EECF244321}">
                <p14:modId xmlns:p14="http://schemas.microsoft.com/office/powerpoint/2010/main" val="712442475"/>
              </p:ext>
            </p:extLst>
          </p:nvPr>
        </p:nvGraphicFramePr>
        <p:xfrm>
          <a:off x="663575" y="1527175"/>
          <a:ext cx="8097838" cy="823913"/>
        </p:xfrm>
        <a:graphic>
          <a:graphicData uri="http://schemas.openxmlformats.org/presentationml/2006/ole">
            <mc:AlternateContent xmlns:mc="http://schemas.openxmlformats.org/markup-compatibility/2006">
              <mc:Choice xmlns:v="urn:schemas-microsoft-com:vml" Requires="v">
                <p:oleObj spid="_x0000_s42332" name="Equation" r:id="rId3" imgW="4597200" imgH="355320" progId="Equation.DSMT4">
                  <p:embed/>
                </p:oleObj>
              </mc:Choice>
              <mc:Fallback>
                <p:oleObj name="Equation" r:id="rId3" imgW="4597200" imgH="355320" progId="Equation.DSMT4">
                  <p:embed/>
                  <p:pic>
                    <p:nvPicPr>
                      <p:cNvPr id="0" name="Object 4"/>
                      <p:cNvPicPr>
                        <a:picLocks noChangeAspect="1" noChangeArrowheads="1"/>
                      </p:cNvPicPr>
                      <p:nvPr/>
                    </p:nvPicPr>
                    <p:blipFill>
                      <a:blip r:embed="rId4"/>
                      <a:srcRect t="-31319"/>
                      <a:stretch>
                        <a:fillRect/>
                      </a:stretch>
                    </p:blipFill>
                    <p:spPr bwMode="auto">
                      <a:xfrm>
                        <a:off x="663575" y="1527175"/>
                        <a:ext cx="80978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5"/>
          <p:cNvGraphicFramePr>
            <a:graphicFrameLocks noChangeAspect="1"/>
          </p:cNvGraphicFramePr>
          <p:nvPr/>
        </p:nvGraphicFramePr>
        <p:xfrm>
          <a:off x="533400" y="3906838"/>
          <a:ext cx="150813" cy="315912"/>
        </p:xfrm>
        <a:graphic>
          <a:graphicData uri="http://schemas.openxmlformats.org/presentationml/2006/ole">
            <mc:AlternateContent xmlns:mc="http://schemas.openxmlformats.org/markup-compatibility/2006">
              <mc:Choice xmlns:v="urn:schemas-microsoft-com:vml" Requires="v">
                <p:oleObj spid="_x0000_s42333" name="Equation" r:id="rId5" imgW="152268" imgH="317225" progId="Equation.3">
                  <p:embed/>
                </p:oleObj>
              </mc:Choice>
              <mc:Fallback>
                <p:oleObj name="Equation" r:id="rId5" imgW="152268" imgH="31722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906838"/>
                        <a:ext cx="1508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Rectangle 6"/>
          <p:cNvSpPr>
            <a:spLocks noChangeArrowheads="1"/>
          </p:cNvSpPr>
          <p:nvPr/>
        </p:nvSpPr>
        <p:spPr bwMode="auto">
          <a:xfrm>
            <a:off x="304800" y="2574925"/>
            <a:ext cx="754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a:latin typeface="Times New Roman" pitchFamily="18" charset="0"/>
              </a:rPr>
              <a:t>These are, likewise, orthogonal:</a:t>
            </a:r>
          </a:p>
        </p:txBody>
      </p:sp>
      <p:graphicFrame>
        <p:nvGraphicFramePr>
          <p:cNvPr id="41993" name="Object 7"/>
          <p:cNvGraphicFramePr>
            <a:graphicFrameLocks noChangeAspect="1"/>
          </p:cNvGraphicFramePr>
          <p:nvPr>
            <p:extLst>
              <p:ext uri="{D42A27DB-BD31-4B8C-83A1-F6EECF244321}">
                <p14:modId xmlns:p14="http://schemas.microsoft.com/office/powerpoint/2010/main" val="928643108"/>
              </p:ext>
            </p:extLst>
          </p:nvPr>
        </p:nvGraphicFramePr>
        <p:xfrm>
          <a:off x="763588" y="2981325"/>
          <a:ext cx="6811962" cy="1446213"/>
        </p:xfrm>
        <a:graphic>
          <a:graphicData uri="http://schemas.openxmlformats.org/presentationml/2006/ole">
            <mc:AlternateContent xmlns:mc="http://schemas.openxmlformats.org/markup-compatibility/2006">
              <mc:Choice xmlns:v="urn:schemas-microsoft-com:vml" Requires="v">
                <p:oleObj spid="_x0000_s42334" name="Equation" r:id="rId7" imgW="3886200" imgH="825480" progId="Equation.DSMT4">
                  <p:embed/>
                </p:oleObj>
              </mc:Choice>
              <mc:Fallback>
                <p:oleObj name="Equation" r:id="rId7" imgW="3886200" imgH="825480" progId="Equation.DSMT4">
                  <p:embed/>
                  <p:pic>
                    <p:nvPicPr>
                      <p:cNvPr id="0" name="Object 7"/>
                      <p:cNvPicPr>
                        <a:picLocks noChangeAspect="1" noChangeArrowheads="1"/>
                      </p:cNvPicPr>
                      <p:nvPr/>
                    </p:nvPicPr>
                    <p:blipFill>
                      <a:blip r:embed="rId8"/>
                      <a:srcRect/>
                      <a:stretch>
                        <a:fillRect/>
                      </a:stretch>
                    </p:blipFill>
                    <p:spPr bwMode="auto">
                      <a:xfrm>
                        <a:off x="763588" y="2981325"/>
                        <a:ext cx="6811962" cy="144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4" name="Object 8"/>
          <p:cNvGraphicFramePr>
            <a:graphicFrameLocks noChangeAspect="1"/>
          </p:cNvGraphicFramePr>
          <p:nvPr>
            <p:extLst>
              <p:ext uri="{D42A27DB-BD31-4B8C-83A1-F6EECF244321}">
                <p14:modId xmlns:p14="http://schemas.microsoft.com/office/powerpoint/2010/main" val="1155279798"/>
              </p:ext>
            </p:extLst>
          </p:nvPr>
        </p:nvGraphicFramePr>
        <p:xfrm>
          <a:off x="663575" y="4468813"/>
          <a:ext cx="6840538" cy="1558925"/>
        </p:xfrm>
        <a:graphic>
          <a:graphicData uri="http://schemas.openxmlformats.org/presentationml/2006/ole">
            <mc:AlternateContent xmlns:mc="http://schemas.openxmlformats.org/markup-compatibility/2006">
              <mc:Choice xmlns:v="urn:schemas-microsoft-com:vml" Requires="v">
                <p:oleObj spid="_x0000_s42335" name="Equation" r:id="rId9" imgW="3898800" imgH="888840" progId="Equation.DSMT4">
                  <p:embed/>
                </p:oleObj>
              </mc:Choice>
              <mc:Fallback>
                <p:oleObj name="Equation" r:id="rId9" imgW="3898800" imgH="888840" progId="Equation.DSMT4">
                  <p:embed/>
                  <p:pic>
                    <p:nvPicPr>
                      <p:cNvPr id="0" name="Object 8"/>
                      <p:cNvPicPr>
                        <a:picLocks noChangeAspect="1" noChangeArrowheads="1"/>
                      </p:cNvPicPr>
                      <p:nvPr/>
                    </p:nvPicPr>
                    <p:blipFill>
                      <a:blip r:embed="rId10"/>
                      <a:srcRect/>
                      <a:stretch>
                        <a:fillRect/>
                      </a:stretch>
                    </p:blipFill>
                    <p:spPr bwMode="auto">
                      <a:xfrm>
                        <a:off x="663575" y="4468813"/>
                        <a:ext cx="6840538"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5" name="Rectangle 11"/>
          <p:cNvSpPr>
            <a:spLocks noGrp="1" noChangeArrowheads="1"/>
          </p:cNvSpPr>
          <p:nvPr>
            <p:ph type="title"/>
          </p:nvPr>
        </p:nvSpPr>
        <p:spPr>
          <a:xfrm>
            <a:off x="1447800" y="114300"/>
            <a:ext cx="3200400" cy="723900"/>
          </a:xfrm>
          <a:noFill/>
        </p:spPr>
        <p:txBody>
          <a:bodyPr/>
          <a:lstStyle/>
          <a:p>
            <a:r>
              <a:rPr lang="en-US" altLang="en-US" sz="2400" smtClean="0"/>
              <a:t>The Fourier Transform: Discussion (cont’d.)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4 October 2016</a:t>
            </a:r>
            <a:endParaRPr lang="en-US" dirty="0"/>
          </a:p>
        </p:txBody>
      </p:sp>
      <p:sp>
        <p:nvSpPr>
          <p:cNvPr id="9" name="Slide Number Placeholder 3"/>
          <p:cNvSpPr>
            <a:spLocks noGrp="1"/>
          </p:cNvSpPr>
          <p:nvPr>
            <p:ph type="sldNum" sz="quarter" idx="11"/>
          </p:nvPr>
        </p:nvSpPr>
        <p:spPr/>
        <p:txBody>
          <a:bodyPr/>
          <a:lstStyle/>
          <a:p>
            <a:pPr>
              <a:defRPr/>
            </a:pPr>
            <a:fld id="{451C8DFF-FBD7-496D-B91C-559BF1D39FB9}" type="slidenum">
              <a:rPr lang="en-US"/>
              <a:pPr>
                <a:defRPr/>
              </a:pPr>
              <a:t>4</a:t>
            </a:fld>
            <a:endParaRPr lang="en-US" dirty="0"/>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173" name="Rectangle 2"/>
          <p:cNvSpPr>
            <a:spLocks noGrp="1" noChangeArrowheads="1"/>
          </p:cNvSpPr>
          <p:nvPr>
            <p:ph type="title"/>
          </p:nvPr>
        </p:nvSpPr>
        <p:spPr>
          <a:xfrm>
            <a:off x="381000" y="953304"/>
            <a:ext cx="8382000" cy="646896"/>
          </a:xfrm>
        </p:spPr>
        <p:txBody>
          <a:bodyPr wrap="square">
            <a:spAutoFit/>
          </a:bodyPr>
          <a:lstStyle/>
          <a:p>
            <a:pPr marL="1719263" indent="-1719263" algn="ctr"/>
            <a:r>
              <a:rPr lang="en-US" altLang="en-US" dirty="0" smtClean="0"/>
              <a:t>Example: Time-Domain Representation</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866" y="1666110"/>
            <a:ext cx="7702312" cy="4575057"/>
          </a:xfrm>
          <a:prstGeom prst="rect">
            <a:avLst/>
          </a:prstGeom>
        </p:spPr>
      </p:pic>
    </p:spTree>
    <p:extLst>
      <p:ext uri="{BB962C8B-B14F-4D97-AF65-F5344CB8AC3E}">
        <p14:creationId xmlns:p14="http://schemas.microsoft.com/office/powerpoint/2010/main" val="3304083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quarter" idx="10"/>
          </p:nvPr>
        </p:nvSpPr>
        <p:spPr/>
        <p:txBody>
          <a:bodyPr/>
          <a:lstStyle/>
          <a:p>
            <a:pPr>
              <a:defRPr/>
            </a:pPr>
            <a:r>
              <a:rPr lang="en-US" smtClean="0"/>
              <a:t>4 October 2016</a:t>
            </a:r>
            <a:endParaRPr lang="en-US"/>
          </a:p>
        </p:txBody>
      </p:sp>
      <p:sp>
        <p:nvSpPr>
          <p:cNvPr id="12" name="Slide Number Placeholder 4"/>
          <p:cNvSpPr>
            <a:spLocks noGrp="1"/>
          </p:cNvSpPr>
          <p:nvPr>
            <p:ph type="sldNum" sz="quarter" idx="11"/>
          </p:nvPr>
        </p:nvSpPr>
        <p:spPr/>
        <p:txBody>
          <a:bodyPr/>
          <a:lstStyle/>
          <a:p>
            <a:pPr>
              <a:defRPr/>
            </a:pPr>
            <a:fld id="{43A5490C-5270-412E-ACD7-D1E9137B3EAE}" type="slidenum">
              <a:rPr lang="en-US"/>
              <a:pPr>
                <a:defRPr/>
              </a:pPr>
              <a:t>40</a:t>
            </a:fld>
            <a:endParaRPr lang="en-US"/>
          </a:p>
        </p:txBody>
      </p:sp>
      <p:sp>
        <p:nvSpPr>
          <p:cNvPr id="13"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43013" name="Rectangle 3"/>
          <p:cNvSpPr>
            <a:spLocks noGrp="1" noChangeArrowheads="1"/>
          </p:cNvSpPr>
          <p:nvPr>
            <p:ph type="body" idx="4294967295"/>
          </p:nvPr>
        </p:nvSpPr>
        <p:spPr>
          <a:xfrm>
            <a:off x="381000" y="1050925"/>
            <a:ext cx="6400800" cy="396875"/>
          </a:xfrm>
        </p:spPr>
        <p:txBody>
          <a:bodyPr>
            <a:spAutoFit/>
          </a:bodyPr>
          <a:lstStyle/>
          <a:p>
            <a:pPr>
              <a:buFont typeface="Monotype Sorts" pitchFamily="2" charset="2"/>
              <a:buNone/>
            </a:pPr>
            <a:r>
              <a:rPr lang="en-US" altLang="en-US" sz="2000" smtClean="0">
                <a:latin typeface="Times New Roman" pitchFamily="18" charset="0"/>
              </a:rPr>
              <a:t>Therefore</a:t>
            </a:r>
          </a:p>
        </p:txBody>
      </p:sp>
      <p:graphicFrame>
        <p:nvGraphicFramePr>
          <p:cNvPr id="43014" name="Object 4"/>
          <p:cNvGraphicFramePr>
            <a:graphicFrameLocks noChangeAspect="1"/>
          </p:cNvGraphicFramePr>
          <p:nvPr>
            <p:extLst>
              <p:ext uri="{D42A27DB-BD31-4B8C-83A1-F6EECF244321}">
                <p14:modId xmlns:p14="http://schemas.microsoft.com/office/powerpoint/2010/main" val="772782889"/>
              </p:ext>
            </p:extLst>
          </p:nvPr>
        </p:nvGraphicFramePr>
        <p:xfrm>
          <a:off x="517525" y="1423988"/>
          <a:ext cx="7292975" cy="781050"/>
        </p:xfrm>
        <a:graphic>
          <a:graphicData uri="http://schemas.openxmlformats.org/presentationml/2006/ole">
            <mc:AlternateContent xmlns:mc="http://schemas.openxmlformats.org/markup-compatibility/2006">
              <mc:Choice xmlns:v="urn:schemas-microsoft-com:vml" Requires="v">
                <p:oleObj spid="_x0000_s43358" name="Equation" r:id="rId3" imgW="3797280" imgH="406080" progId="Equation.DSMT4">
                  <p:embed/>
                </p:oleObj>
              </mc:Choice>
              <mc:Fallback>
                <p:oleObj name="Equation" r:id="rId3" imgW="3797280" imgH="406080" progId="Equation.DSMT4">
                  <p:embed/>
                  <p:pic>
                    <p:nvPicPr>
                      <p:cNvPr id="0" name="Object 4"/>
                      <p:cNvPicPr>
                        <a:picLocks noChangeAspect="1" noChangeArrowheads="1"/>
                      </p:cNvPicPr>
                      <p:nvPr/>
                    </p:nvPicPr>
                    <p:blipFill>
                      <a:blip r:embed="rId4"/>
                      <a:srcRect t="-30023"/>
                      <a:stretch>
                        <a:fillRect/>
                      </a:stretch>
                    </p:blipFill>
                    <p:spPr bwMode="auto">
                      <a:xfrm>
                        <a:off x="517525" y="1423988"/>
                        <a:ext cx="7292975"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5"/>
          <p:cNvGraphicFramePr>
            <a:graphicFrameLocks noChangeAspect="1"/>
          </p:cNvGraphicFramePr>
          <p:nvPr/>
        </p:nvGraphicFramePr>
        <p:xfrm>
          <a:off x="533400" y="3906838"/>
          <a:ext cx="150813" cy="315912"/>
        </p:xfrm>
        <a:graphic>
          <a:graphicData uri="http://schemas.openxmlformats.org/presentationml/2006/ole">
            <mc:AlternateContent xmlns:mc="http://schemas.openxmlformats.org/markup-compatibility/2006">
              <mc:Choice xmlns:v="urn:schemas-microsoft-com:vml" Requires="v">
                <p:oleObj spid="_x0000_s43359" name="Equation" r:id="rId5" imgW="152268" imgH="317225" progId="Equation.3">
                  <p:embed/>
                </p:oleObj>
              </mc:Choice>
              <mc:Fallback>
                <p:oleObj name="Equation" r:id="rId5" imgW="152268" imgH="31722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906838"/>
                        <a:ext cx="1508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6" name="Object 6"/>
          <p:cNvGraphicFramePr>
            <a:graphicFrameLocks noChangeAspect="1"/>
          </p:cNvGraphicFramePr>
          <p:nvPr>
            <p:extLst>
              <p:ext uri="{D42A27DB-BD31-4B8C-83A1-F6EECF244321}">
                <p14:modId xmlns:p14="http://schemas.microsoft.com/office/powerpoint/2010/main" val="156806676"/>
              </p:ext>
            </p:extLst>
          </p:nvPr>
        </p:nvGraphicFramePr>
        <p:xfrm>
          <a:off x="612775" y="3260725"/>
          <a:ext cx="7756525" cy="844550"/>
        </p:xfrm>
        <a:graphic>
          <a:graphicData uri="http://schemas.openxmlformats.org/presentationml/2006/ole">
            <mc:AlternateContent xmlns:mc="http://schemas.openxmlformats.org/markup-compatibility/2006">
              <mc:Choice xmlns:v="urn:schemas-microsoft-com:vml" Requires="v">
                <p:oleObj spid="_x0000_s43360" name="Equation" r:id="rId7" imgW="4431960" imgH="482400" progId="Equation.DSMT4">
                  <p:embed/>
                </p:oleObj>
              </mc:Choice>
              <mc:Fallback>
                <p:oleObj name="Equation" r:id="rId7" imgW="4431960" imgH="482400" progId="Equation.DSMT4">
                  <p:embed/>
                  <p:pic>
                    <p:nvPicPr>
                      <p:cNvPr id="0" name="Object 6"/>
                      <p:cNvPicPr>
                        <a:picLocks noChangeAspect="1" noChangeArrowheads="1"/>
                      </p:cNvPicPr>
                      <p:nvPr/>
                    </p:nvPicPr>
                    <p:blipFill>
                      <a:blip r:embed="rId8"/>
                      <a:srcRect/>
                      <a:stretch>
                        <a:fillRect/>
                      </a:stretch>
                    </p:blipFill>
                    <p:spPr bwMode="auto">
                      <a:xfrm>
                        <a:off x="612775" y="3260725"/>
                        <a:ext cx="7756525"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7" name="Rectangle 7"/>
          <p:cNvSpPr>
            <a:spLocks noChangeArrowheads="1"/>
          </p:cNvSpPr>
          <p:nvPr/>
        </p:nvSpPr>
        <p:spPr bwMode="auto">
          <a:xfrm>
            <a:off x="381000" y="2193925"/>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a:latin typeface="Times New Roman" pitchFamily="18" charset="0"/>
              </a:rPr>
              <a:t>are orthogonal basis sets.  This suggests that function  </a:t>
            </a:r>
            <a:r>
              <a:rPr lang="en-US" altLang="en-US" sz="2000" i="1">
                <a:latin typeface="Times New Roman" pitchFamily="18" charset="0"/>
              </a:rPr>
              <a:t>f </a:t>
            </a:r>
            <a:r>
              <a:rPr lang="en-US" altLang="en-US" sz="2000">
                <a:latin typeface="Times New Roman" pitchFamily="18" charset="0"/>
              </a:rPr>
              <a:t>(</a:t>
            </a:r>
            <a:r>
              <a:rPr lang="en-US" altLang="en-US" sz="2000" i="1">
                <a:latin typeface="Times New Roman" pitchFamily="18" charset="0"/>
              </a:rPr>
              <a:t>x,y</a:t>
            </a:r>
            <a:r>
              <a:rPr lang="en-US" altLang="en-US" sz="2000">
                <a:latin typeface="Times New Roman" pitchFamily="18" charset="0"/>
              </a:rPr>
              <a:t>) defined on the real plane, and sequence {{ </a:t>
            </a:r>
            <a:r>
              <a:rPr lang="en-US" altLang="en-US" sz="2000" i="1">
                <a:latin typeface="Times New Roman" pitchFamily="18" charset="0"/>
              </a:rPr>
              <a:t>h</a:t>
            </a:r>
            <a:r>
              <a:rPr lang="en-US" altLang="en-US" sz="2000" i="1" baseline="-25000">
                <a:latin typeface="Times New Roman" pitchFamily="18" charset="0"/>
              </a:rPr>
              <a:t>mn </a:t>
            </a:r>
            <a:r>
              <a:rPr lang="en-US" altLang="en-US" sz="2000">
                <a:latin typeface="Times New Roman" pitchFamily="18" charset="0"/>
              </a:rPr>
              <a:t>}} for integers </a:t>
            </a:r>
            <a:r>
              <a:rPr lang="en-US" altLang="en-US" sz="2000" i="1">
                <a:latin typeface="Times New Roman" pitchFamily="18" charset="0"/>
              </a:rPr>
              <a:t>m</a:t>
            </a:r>
            <a:r>
              <a:rPr lang="en-US" altLang="en-US" sz="2000">
                <a:latin typeface="Times New Roman" pitchFamily="18" charset="0"/>
              </a:rPr>
              <a:t> and </a:t>
            </a:r>
            <a:r>
              <a:rPr lang="en-US" altLang="en-US" sz="2000" i="1">
                <a:latin typeface="Times New Roman" pitchFamily="18" charset="0"/>
              </a:rPr>
              <a:t>n </a:t>
            </a:r>
            <a:r>
              <a:rPr lang="en-US" altLang="en-US" sz="2000">
                <a:latin typeface="Times New Roman" pitchFamily="18" charset="0"/>
              </a:rPr>
              <a:t>have analogous Fourier representations,</a:t>
            </a:r>
          </a:p>
        </p:txBody>
      </p:sp>
      <p:sp>
        <p:nvSpPr>
          <p:cNvPr id="43018" name="Rectangle 8"/>
          <p:cNvSpPr>
            <a:spLocks noChangeArrowheads="1"/>
          </p:cNvSpPr>
          <p:nvPr/>
        </p:nvSpPr>
        <p:spPr bwMode="auto">
          <a:xfrm>
            <a:off x="381000" y="4175125"/>
            <a:ext cx="800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a:latin typeface="Times New Roman" pitchFamily="18" charset="0"/>
              </a:rPr>
              <a:t>where the Fourier coefficients are given by</a:t>
            </a:r>
            <a:endParaRPr lang="en-US" altLang="en-US" sz="2000" i="1">
              <a:latin typeface="Times New Roman" pitchFamily="18" charset="0"/>
            </a:endParaRPr>
          </a:p>
        </p:txBody>
      </p:sp>
      <p:graphicFrame>
        <p:nvGraphicFramePr>
          <p:cNvPr id="43019" name="Object 9"/>
          <p:cNvGraphicFramePr>
            <a:graphicFrameLocks noChangeAspect="1"/>
          </p:cNvGraphicFramePr>
          <p:nvPr>
            <p:extLst>
              <p:ext uri="{D42A27DB-BD31-4B8C-83A1-F6EECF244321}">
                <p14:modId xmlns:p14="http://schemas.microsoft.com/office/powerpoint/2010/main" val="241274043"/>
              </p:ext>
            </p:extLst>
          </p:nvPr>
        </p:nvGraphicFramePr>
        <p:xfrm>
          <a:off x="601663" y="4708525"/>
          <a:ext cx="7727950" cy="868363"/>
        </p:xfrm>
        <a:graphic>
          <a:graphicData uri="http://schemas.openxmlformats.org/presentationml/2006/ole">
            <mc:AlternateContent xmlns:mc="http://schemas.openxmlformats.org/markup-compatibility/2006">
              <mc:Choice xmlns:v="urn:schemas-microsoft-com:vml" Requires="v">
                <p:oleObj spid="_x0000_s43361" name="Equation" r:id="rId9" imgW="4406760" imgH="495000" progId="Equation.DSMT4">
                  <p:embed/>
                </p:oleObj>
              </mc:Choice>
              <mc:Fallback>
                <p:oleObj name="Equation" r:id="rId9" imgW="4406760" imgH="495000" progId="Equation.DSMT4">
                  <p:embed/>
                  <p:pic>
                    <p:nvPicPr>
                      <p:cNvPr id="0" name="Object 9"/>
                      <p:cNvPicPr>
                        <a:picLocks noChangeAspect="1" noChangeArrowheads="1"/>
                      </p:cNvPicPr>
                      <p:nvPr/>
                    </p:nvPicPr>
                    <p:blipFill>
                      <a:blip r:embed="rId10"/>
                      <a:srcRect/>
                      <a:stretch>
                        <a:fillRect/>
                      </a:stretch>
                    </p:blipFill>
                    <p:spPr bwMode="auto">
                      <a:xfrm>
                        <a:off x="601663" y="4708525"/>
                        <a:ext cx="772795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0" name="Rectangle 10"/>
          <p:cNvSpPr>
            <a:spLocks noChangeArrowheads="1"/>
          </p:cNvSpPr>
          <p:nvPr/>
        </p:nvSpPr>
        <p:spPr bwMode="auto">
          <a:xfrm>
            <a:off x="381000" y="5699125"/>
            <a:ext cx="800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20000"/>
              </a:spcBef>
              <a:buClr>
                <a:schemeClr val="tx1"/>
              </a:buClr>
              <a:buSzPct val="50000"/>
              <a:buFont typeface="Monotype Sorts" pitchFamily="2" charset="2"/>
              <a:buNone/>
            </a:pPr>
            <a:r>
              <a:rPr lang="en-US" altLang="en-US" sz="2000" dirty="0">
                <a:latin typeface="Times New Roman" pitchFamily="18" charset="0"/>
              </a:rPr>
              <a:t>(True for finite energy functions  </a:t>
            </a:r>
            <a:r>
              <a:rPr lang="en-US" altLang="en-US" sz="2000" i="1" dirty="0">
                <a:latin typeface="Times New Roman" pitchFamily="18" charset="0"/>
              </a:rPr>
              <a:t>f </a:t>
            </a:r>
            <a:r>
              <a:rPr lang="en-US" altLang="en-US" sz="2000" dirty="0">
                <a:latin typeface="Times New Roman" pitchFamily="18" charset="0"/>
              </a:rPr>
              <a:t>(</a:t>
            </a:r>
            <a:r>
              <a:rPr lang="en-US" altLang="en-US" sz="2000" i="1" dirty="0" err="1">
                <a:latin typeface="Times New Roman" pitchFamily="18" charset="0"/>
              </a:rPr>
              <a:t>x,y</a:t>
            </a:r>
            <a:r>
              <a:rPr lang="en-US" altLang="en-US" sz="2000" dirty="0">
                <a:latin typeface="Times New Roman" pitchFamily="18" charset="0"/>
              </a:rPr>
              <a:t>) and {{ </a:t>
            </a:r>
            <a:r>
              <a:rPr lang="en-US" altLang="en-US" sz="2000" i="1" dirty="0" err="1">
                <a:latin typeface="Times New Roman" pitchFamily="18" charset="0"/>
              </a:rPr>
              <a:t>h</a:t>
            </a:r>
            <a:r>
              <a:rPr lang="en-US" altLang="en-US" sz="2000" i="1" baseline="-25000" dirty="0" err="1">
                <a:latin typeface="Times New Roman" pitchFamily="18" charset="0"/>
              </a:rPr>
              <a:t>mn</a:t>
            </a:r>
            <a:r>
              <a:rPr lang="en-US" altLang="en-US" sz="2000" i="1" baseline="-25000" dirty="0">
                <a:latin typeface="Times New Roman" pitchFamily="18" charset="0"/>
              </a:rPr>
              <a:t> </a:t>
            </a:r>
            <a:r>
              <a:rPr lang="en-US" altLang="en-US" sz="2000" dirty="0">
                <a:latin typeface="Times New Roman" pitchFamily="18" charset="0"/>
              </a:rPr>
              <a:t>}}.)</a:t>
            </a:r>
          </a:p>
        </p:txBody>
      </p:sp>
      <p:sp>
        <p:nvSpPr>
          <p:cNvPr id="43021" name="Rectangle 13"/>
          <p:cNvSpPr>
            <a:spLocks noGrp="1" noChangeArrowheads="1"/>
          </p:cNvSpPr>
          <p:nvPr>
            <p:ph type="title"/>
          </p:nvPr>
        </p:nvSpPr>
        <p:spPr>
          <a:xfrm>
            <a:off x="1447800" y="114300"/>
            <a:ext cx="3200400" cy="723900"/>
          </a:xfrm>
          <a:noFill/>
        </p:spPr>
        <p:txBody>
          <a:bodyPr/>
          <a:lstStyle/>
          <a:p>
            <a:r>
              <a:rPr lang="en-US" altLang="en-US" sz="2400" smtClean="0"/>
              <a:t>The Fourier Transform: Discussion (cont’d.)</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smtClean="0"/>
              <a:t>4 October 2016</a:t>
            </a:r>
            <a:endParaRPr lang="en-US"/>
          </a:p>
        </p:txBody>
      </p:sp>
      <p:sp>
        <p:nvSpPr>
          <p:cNvPr id="9" name="Slide Number Placeholder 4"/>
          <p:cNvSpPr>
            <a:spLocks noGrp="1"/>
          </p:cNvSpPr>
          <p:nvPr>
            <p:ph type="sldNum" sz="quarter" idx="11"/>
          </p:nvPr>
        </p:nvSpPr>
        <p:spPr/>
        <p:txBody>
          <a:bodyPr/>
          <a:lstStyle/>
          <a:p>
            <a:pPr>
              <a:defRPr/>
            </a:pPr>
            <a:fld id="{0DD6E5E3-4119-4B40-8F2E-2BBDC7578261}" type="slidenum">
              <a:rPr lang="en-US"/>
              <a:pPr>
                <a:defRPr/>
              </a:pPr>
              <a:t>41</a:t>
            </a:fld>
            <a:endParaRPr lang="en-US"/>
          </a:p>
        </p:txBody>
      </p:sp>
      <p:sp>
        <p:nvSpPr>
          <p:cNvPr id="10"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44037" name="Rectangle 2"/>
          <p:cNvSpPr>
            <a:spLocks noGrp="1" noChangeArrowheads="1"/>
          </p:cNvSpPr>
          <p:nvPr>
            <p:ph type="title"/>
          </p:nvPr>
        </p:nvSpPr>
        <p:spPr>
          <a:xfrm>
            <a:off x="457200" y="990600"/>
            <a:ext cx="5943600" cy="723900"/>
          </a:xfrm>
        </p:spPr>
        <p:txBody>
          <a:bodyPr/>
          <a:lstStyle/>
          <a:p>
            <a:r>
              <a:rPr lang="en-US" altLang="en-US" sz="3200" smtClean="0"/>
              <a:t>Continuous Fourier Transform</a:t>
            </a:r>
          </a:p>
        </p:txBody>
      </p:sp>
      <p:pic>
        <p:nvPicPr>
          <p:cNvPr id="44038" name="Picture 3" descr="Infinite 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5867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Text Box 4"/>
          <p:cNvSpPr txBox="1">
            <a:spLocks noChangeArrowheads="1"/>
          </p:cNvSpPr>
          <p:nvPr/>
        </p:nvSpPr>
        <p:spPr bwMode="auto">
          <a:xfrm>
            <a:off x="5715000" y="4038600"/>
            <a:ext cx="2819400" cy="1465263"/>
          </a:xfrm>
          <a:prstGeom prst="rect">
            <a:avLst/>
          </a:prstGeom>
          <a:solidFill>
            <a:srgbClr val="FFFFCC"/>
          </a:solidFill>
          <a:ln>
            <a:noFill/>
          </a:ln>
          <a:effectLst>
            <a:outerShdw dist="107763"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Comic Sans MS" pitchFamily="66" charset="0"/>
              </a:rPr>
              <a:t>The continuous Fourier transform assumes a continuous image exists in a finite region of an infinite plane.</a:t>
            </a:r>
          </a:p>
        </p:txBody>
      </p:sp>
      <p:graphicFrame>
        <p:nvGraphicFramePr>
          <p:cNvPr id="44040" name="Object 5"/>
          <p:cNvGraphicFramePr>
            <a:graphicFrameLocks noChangeAspect="1"/>
          </p:cNvGraphicFramePr>
          <p:nvPr>
            <p:extLst>
              <p:ext uri="{D42A27DB-BD31-4B8C-83A1-F6EECF244321}">
                <p14:modId xmlns:p14="http://schemas.microsoft.com/office/powerpoint/2010/main" val="3378819877"/>
              </p:ext>
            </p:extLst>
          </p:nvPr>
        </p:nvGraphicFramePr>
        <p:xfrm>
          <a:off x="5648325" y="2522538"/>
          <a:ext cx="2876550" cy="588962"/>
        </p:xfrm>
        <a:graphic>
          <a:graphicData uri="http://schemas.openxmlformats.org/presentationml/2006/ole">
            <mc:AlternateContent xmlns:mc="http://schemas.openxmlformats.org/markup-compatibility/2006">
              <mc:Choice xmlns:v="urn:schemas-microsoft-com:vml" Requires="v">
                <p:oleObj spid="_x0000_s44213" name="Equation" r:id="rId4" imgW="2209680" imgH="469800" progId="Equation.DSMT4">
                  <p:embed/>
                </p:oleObj>
              </mc:Choice>
              <mc:Fallback>
                <p:oleObj name="Equation" r:id="rId4" imgW="2209680" imgH="469800" progId="Equation.DSMT4">
                  <p:embed/>
                  <p:pic>
                    <p:nvPicPr>
                      <p:cNvPr id="0" name="Object 5"/>
                      <p:cNvPicPr>
                        <a:picLocks noChangeAspect="1" noChangeArrowheads="1"/>
                      </p:cNvPicPr>
                      <p:nvPr/>
                    </p:nvPicPr>
                    <p:blipFill>
                      <a:blip r:embed="rId5"/>
                      <a:srcRect l="-2168" r="-2168"/>
                      <a:stretch>
                        <a:fillRect/>
                      </a:stretch>
                    </p:blipFill>
                    <p:spPr bwMode="auto">
                      <a:xfrm>
                        <a:off x="5648325" y="2522538"/>
                        <a:ext cx="2876550" cy="588962"/>
                      </a:xfrm>
                      <a:prstGeom prst="rect">
                        <a:avLst/>
                      </a:prstGeom>
                      <a:solidFill>
                        <a:schemeClr val="bg1"/>
                      </a:solidFill>
                      <a:ln w="9525">
                        <a:solidFill>
                          <a:schemeClr val="tx1"/>
                        </a:solidFill>
                        <a:miter lim="800000"/>
                        <a:headEnd/>
                        <a:tailEnd/>
                      </a:ln>
                      <a:effectLst>
                        <a:outerShdw dist="107763" dir="8100000" algn="ctr" rotWithShape="0">
                          <a:schemeClr val="tx1">
                            <a:alpha val="50000"/>
                          </a:schemeClr>
                        </a:outerShdw>
                      </a:effectLst>
                    </p:spPr>
                  </p:pic>
                </p:oleObj>
              </mc:Fallback>
            </mc:AlternateContent>
          </a:graphicData>
        </a:graphic>
      </p:graphicFrame>
      <p:graphicFrame>
        <p:nvGraphicFramePr>
          <p:cNvPr id="44041" name="Object 6"/>
          <p:cNvGraphicFramePr>
            <a:graphicFrameLocks noChangeAspect="1"/>
          </p:cNvGraphicFramePr>
          <p:nvPr>
            <p:extLst>
              <p:ext uri="{D42A27DB-BD31-4B8C-83A1-F6EECF244321}">
                <p14:modId xmlns:p14="http://schemas.microsoft.com/office/powerpoint/2010/main" val="3946067641"/>
              </p:ext>
            </p:extLst>
          </p:nvPr>
        </p:nvGraphicFramePr>
        <p:xfrm>
          <a:off x="5638800" y="3284538"/>
          <a:ext cx="2890838" cy="587375"/>
        </p:xfrm>
        <a:graphic>
          <a:graphicData uri="http://schemas.openxmlformats.org/presentationml/2006/ole">
            <mc:AlternateContent xmlns:mc="http://schemas.openxmlformats.org/markup-compatibility/2006">
              <mc:Choice xmlns:v="urn:schemas-microsoft-com:vml" Requires="v">
                <p:oleObj spid="_x0000_s44214" name="Equation" r:id="rId6" imgW="2197080" imgH="469800" progId="Equation.DSMT4">
                  <p:embed/>
                </p:oleObj>
              </mc:Choice>
              <mc:Fallback>
                <p:oleObj name="Equation" r:id="rId6" imgW="2197080" imgH="469800" progId="Equation.DSMT4">
                  <p:embed/>
                  <p:pic>
                    <p:nvPicPr>
                      <p:cNvPr id="0" name="Object 6"/>
                      <p:cNvPicPr>
                        <a:picLocks noChangeAspect="1" noChangeArrowheads="1"/>
                      </p:cNvPicPr>
                      <p:nvPr/>
                    </p:nvPicPr>
                    <p:blipFill>
                      <a:blip r:embed="rId7"/>
                      <a:srcRect l="-2196" r="-3513"/>
                      <a:stretch>
                        <a:fillRect/>
                      </a:stretch>
                    </p:blipFill>
                    <p:spPr bwMode="auto">
                      <a:xfrm>
                        <a:off x="5638800" y="3284538"/>
                        <a:ext cx="2890838" cy="587375"/>
                      </a:xfrm>
                      <a:prstGeom prst="rect">
                        <a:avLst/>
                      </a:prstGeom>
                      <a:solidFill>
                        <a:schemeClr val="bg1"/>
                      </a:solidFill>
                      <a:ln w="9525">
                        <a:solidFill>
                          <a:schemeClr val="tx1"/>
                        </a:solidFill>
                        <a:miter lim="800000"/>
                        <a:headEnd/>
                        <a:tailEnd/>
                      </a:ln>
                      <a:effectLst>
                        <a:outerShdw dist="107763" dir="8100000" algn="ctr" rotWithShape="0">
                          <a:schemeClr val="tx1">
                            <a:alpha val="50000"/>
                          </a:schemeClr>
                        </a:outerShdw>
                      </a:effectLst>
                    </p:spPr>
                  </p:pic>
                </p:oleObj>
              </mc:Fallback>
            </mc:AlternateContent>
          </a:graphicData>
        </a:graphic>
      </p:graphicFrame>
      <p:sp>
        <p:nvSpPr>
          <p:cNvPr id="44042" name="Text Box 7"/>
          <p:cNvSpPr txBox="1">
            <a:spLocks noChangeArrowheads="1"/>
          </p:cNvSpPr>
          <p:nvPr/>
        </p:nvSpPr>
        <p:spPr bwMode="auto">
          <a:xfrm>
            <a:off x="533400" y="5821363"/>
            <a:ext cx="1920875" cy="274637"/>
          </a:xfrm>
          <a:prstGeom prst="rect">
            <a:avLst/>
          </a:prstGeom>
          <a:noFill/>
          <a:ln>
            <a:noFill/>
          </a:ln>
          <a:effectLst>
            <a:outerShdw dist="53882" dir="8100000" algn="ctr" rotWithShape="0">
              <a:schemeClr val="tx1">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chemeClr val="bg1"/>
                </a:solidFill>
                <a:latin typeface="Comic Sans MS" pitchFamily="66" charset="0"/>
              </a:rPr>
              <a:t>The BoingBoing Bloggers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smtClean="0"/>
              <a:t>4 October 2016</a:t>
            </a:r>
            <a:endParaRPr lang="en-US"/>
          </a:p>
        </p:txBody>
      </p:sp>
      <p:sp>
        <p:nvSpPr>
          <p:cNvPr id="9" name="Slide Number Placeholder 4"/>
          <p:cNvSpPr>
            <a:spLocks noGrp="1"/>
          </p:cNvSpPr>
          <p:nvPr>
            <p:ph type="sldNum" sz="quarter" idx="11"/>
          </p:nvPr>
        </p:nvSpPr>
        <p:spPr/>
        <p:txBody>
          <a:bodyPr/>
          <a:lstStyle/>
          <a:p>
            <a:pPr>
              <a:defRPr/>
            </a:pPr>
            <a:fld id="{65E97E4D-7095-4107-8925-1F2180470C96}" type="slidenum">
              <a:rPr lang="en-US"/>
              <a:pPr>
                <a:defRPr/>
              </a:pPr>
              <a:t>42</a:t>
            </a:fld>
            <a:endParaRPr lang="en-US"/>
          </a:p>
        </p:txBody>
      </p:sp>
      <p:sp>
        <p:nvSpPr>
          <p:cNvPr id="10"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45061" name="Rectangle 2"/>
          <p:cNvSpPr>
            <a:spLocks noGrp="1" noChangeArrowheads="1"/>
          </p:cNvSpPr>
          <p:nvPr>
            <p:ph type="title"/>
          </p:nvPr>
        </p:nvSpPr>
        <p:spPr>
          <a:xfrm>
            <a:off x="457200" y="990600"/>
            <a:ext cx="5943600" cy="723900"/>
          </a:xfrm>
          <a:noFill/>
        </p:spPr>
        <p:txBody>
          <a:bodyPr lIns="92075" tIns="46038" rIns="92075" bIns="46038"/>
          <a:lstStyle/>
          <a:p>
            <a:r>
              <a:rPr lang="en-US" altLang="en-US" sz="3200" smtClean="0"/>
              <a:t>Discrete Fourier Transform</a:t>
            </a:r>
          </a:p>
        </p:txBody>
      </p:sp>
      <p:pic>
        <p:nvPicPr>
          <p:cNvPr id="45062" name="Picture 3" descr="Torus Mappin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828800"/>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4"/>
          <p:cNvSpPr txBox="1">
            <a:spLocks noChangeArrowheads="1"/>
          </p:cNvSpPr>
          <p:nvPr/>
        </p:nvSpPr>
        <p:spPr bwMode="auto">
          <a:xfrm>
            <a:off x="533400" y="2057400"/>
            <a:ext cx="2819400" cy="1190625"/>
          </a:xfrm>
          <a:prstGeom prst="rect">
            <a:avLst/>
          </a:prstGeom>
          <a:solidFill>
            <a:srgbClr val="FFFFCC"/>
          </a:solidFill>
          <a:ln>
            <a:noFill/>
          </a:ln>
          <a:effectLst>
            <a:outerShdw dist="107763" dir="189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discrete Fourier transform assumes a digital image exists on a closed surface, a torus.</a:t>
            </a:r>
          </a:p>
        </p:txBody>
      </p:sp>
      <p:sp>
        <p:nvSpPr>
          <p:cNvPr id="45064" name="Text Box 7"/>
          <p:cNvSpPr txBox="1">
            <a:spLocks noChangeArrowheads="1"/>
          </p:cNvSpPr>
          <p:nvPr/>
        </p:nvSpPr>
        <p:spPr bwMode="auto">
          <a:xfrm>
            <a:off x="457200" y="5821363"/>
            <a:ext cx="1920875" cy="274637"/>
          </a:xfrm>
          <a:prstGeom prst="rect">
            <a:avLst/>
          </a:prstGeom>
          <a:noFill/>
          <a:ln>
            <a:noFill/>
          </a:ln>
          <a:effectLst>
            <a:outerShdw dist="17961" dir="8100000" algn="ctr" rotWithShape="0">
              <a:schemeClr val="tx1">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CC0066"/>
                </a:solidFill>
                <a:latin typeface="Comic Sans MS" pitchFamily="66" charset="0"/>
              </a:rPr>
              <a:t>The BoingBoing Bloggers</a:t>
            </a:r>
          </a:p>
        </p:txBody>
      </p:sp>
      <p:graphicFrame>
        <p:nvGraphicFramePr>
          <p:cNvPr id="45065" name="Object 1"/>
          <p:cNvGraphicFramePr>
            <a:graphicFrameLocks noChangeAspect="1"/>
          </p:cNvGraphicFramePr>
          <p:nvPr>
            <p:extLst>
              <p:ext uri="{D42A27DB-BD31-4B8C-83A1-F6EECF244321}">
                <p14:modId xmlns:p14="http://schemas.microsoft.com/office/powerpoint/2010/main" val="2933171056"/>
              </p:ext>
            </p:extLst>
          </p:nvPr>
        </p:nvGraphicFramePr>
        <p:xfrm>
          <a:off x="6313488" y="4376738"/>
          <a:ext cx="2498725" cy="576262"/>
        </p:xfrm>
        <a:graphic>
          <a:graphicData uri="http://schemas.openxmlformats.org/presentationml/2006/ole">
            <mc:AlternateContent xmlns:mc="http://schemas.openxmlformats.org/markup-compatibility/2006">
              <mc:Choice xmlns:v="urn:schemas-microsoft-com:vml" Requires="v">
                <p:oleObj spid="_x0000_s45235" name="Equation" r:id="rId4" imgW="1981080" imgH="457200" progId="Equation.DSMT4">
                  <p:embed/>
                </p:oleObj>
              </mc:Choice>
              <mc:Fallback>
                <p:oleObj name="Equation" r:id="rId4" imgW="1981080" imgH="457200" progId="Equation.DSMT4">
                  <p:embed/>
                  <p:pic>
                    <p:nvPicPr>
                      <p:cNvPr id="0" name="Object 1"/>
                      <p:cNvPicPr>
                        <a:picLocks noChangeAspect="1" noChangeArrowheads="1"/>
                      </p:cNvPicPr>
                      <p:nvPr/>
                    </p:nvPicPr>
                    <p:blipFill>
                      <a:blip r:embed="rId5"/>
                      <a:srcRect/>
                      <a:stretch>
                        <a:fillRect/>
                      </a:stretch>
                    </p:blipFill>
                    <p:spPr bwMode="auto">
                      <a:xfrm>
                        <a:off x="6313488" y="4376738"/>
                        <a:ext cx="2498725" cy="576262"/>
                      </a:xfrm>
                      <a:prstGeom prst="rect">
                        <a:avLst/>
                      </a:prstGeom>
                      <a:solidFill>
                        <a:schemeClr val="bg1"/>
                      </a:solidFill>
                      <a:ln w="9525">
                        <a:solidFill>
                          <a:schemeClr val="tx1"/>
                        </a:solidFill>
                        <a:miter lim="800000"/>
                        <a:headEnd/>
                        <a:tailEnd/>
                      </a:ln>
                      <a:effectLst>
                        <a:outerShdw dist="107763" dir="18900000" algn="ctr" rotWithShape="0">
                          <a:schemeClr val="tx1">
                            <a:alpha val="50000"/>
                          </a:schemeClr>
                        </a:outerShdw>
                      </a:effectLst>
                    </p:spPr>
                  </p:pic>
                </p:oleObj>
              </mc:Fallback>
            </mc:AlternateContent>
          </a:graphicData>
        </a:graphic>
      </p:graphicFrame>
      <p:graphicFrame>
        <p:nvGraphicFramePr>
          <p:cNvPr id="45066" name="Object 2"/>
          <p:cNvGraphicFramePr>
            <a:graphicFrameLocks noChangeAspect="1"/>
          </p:cNvGraphicFramePr>
          <p:nvPr>
            <p:extLst>
              <p:ext uri="{D42A27DB-BD31-4B8C-83A1-F6EECF244321}">
                <p14:modId xmlns:p14="http://schemas.microsoft.com/office/powerpoint/2010/main" val="2813749593"/>
              </p:ext>
            </p:extLst>
          </p:nvPr>
        </p:nvGraphicFramePr>
        <p:xfrm>
          <a:off x="6262688" y="5189538"/>
          <a:ext cx="2557462" cy="560387"/>
        </p:xfrm>
        <a:graphic>
          <a:graphicData uri="http://schemas.openxmlformats.org/presentationml/2006/ole">
            <mc:AlternateContent xmlns:mc="http://schemas.openxmlformats.org/markup-compatibility/2006">
              <mc:Choice xmlns:v="urn:schemas-microsoft-com:vml" Requires="v">
                <p:oleObj spid="_x0000_s45236" name="Equation" r:id="rId6" imgW="1981080" imgH="444240" progId="Equation.DSMT4">
                  <p:embed/>
                </p:oleObj>
              </mc:Choice>
              <mc:Fallback>
                <p:oleObj name="Equation" r:id="rId6" imgW="1981080" imgH="444240" progId="Equation.DSMT4">
                  <p:embed/>
                  <p:pic>
                    <p:nvPicPr>
                      <p:cNvPr id="0" name="Object 2"/>
                      <p:cNvPicPr>
                        <a:picLocks noChangeAspect="1" noChangeArrowheads="1"/>
                      </p:cNvPicPr>
                      <p:nvPr/>
                    </p:nvPicPr>
                    <p:blipFill>
                      <a:blip r:embed="rId7"/>
                      <a:srcRect r="-2385"/>
                      <a:stretch>
                        <a:fillRect/>
                      </a:stretch>
                    </p:blipFill>
                    <p:spPr bwMode="auto">
                      <a:xfrm>
                        <a:off x="6262688" y="5189538"/>
                        <a:ext cx="2557462" cy="560387"/>
                      </a:xfrm>
                      <a:prstGeom prst="rect">
                        <a:avLst/>
                      </a:prstGeom>
                      <a:solidFill>
                        <a:schemeClr val="bg1"/>
                      </a:solidFill>
                      <a:ln w="9525">
                        <a:solidFill>
                          <a:schemeClr val="tx1"/>
                        </a:solidFill>
                        <a:miter lim="800000"/>
                        <a:headEnd/>
                        <a:tailEnd/>
                      </a:ln>
                      <a:effectLst>
                        <a:outerShdw dist="107763" dir="18900000" algn="ctr" rotWithShape="0">
                          <a:schemeClr val="tx1">
                            <a:alpha val="50000"/>
                          </a:scheme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0"/>
          </p:nvPr>
        </p:nvSpPr>
        <p:spPr/>
        <p:txBody>
          <a:bodyPr/>
          <a:lstStyle/>
          <a:p>
            <a:pPr>
              <a:defRPr/>
            </a:pPr>
            <a:r>
              <a:rPr lang="en-US" smtClean="0"/>
              <a:t>4 October 2016</a:t>
            </a:r>
            <a:endParaRPr lang="en-US"/>
          </a:p>
        </p:txBody>
      </p:sp>
      <p:sp>
        <p:nvSpPr>
          <p:cNvPr id="9" name="Slide Number Placeholder 4"/>
          <p:cNvSpPr>
            <a:spLocks noGrp="1"/>
          </p:cNvSpPr>
          <p:nvPr>
            <p:ph type="sldNum" sz="quarter" idx="11"/>
          </p:nvPr>
        </p:nvSpPr>
        <p:spPr/>
        <p:txBody>
          <a:bodyPr/>
          <a:lstStyle/>
          <a:p>
            <a:pPr>
              <a:defRPr/>
            </a:pPr>
            <a:fld id="{82AB73FC-047A-4DD2-B072-00F9334FA775}" type="slidenum">
              <a:rPr lang="en-US"/>
              <a:pPr>
                <a:defRPr/>
              </a:pPr>
              <a:t>43</a:t>
            </a:fld>
            <a:endParaRPr lang="en-US"/>
          </a:p>
        </p:txBody>
      </p:sp>
      <p:sp>
        <p:nvSpPr>
          <p:cNvPr id="10" name="Footer Placeholder 5"/>
          <p:cNvSpPr>
            <a:spLocks noGrp="1"/>
          </p:cNvSpPr>
          <p:nvPr>
            <p:ph type="ftr" sz="quarter" idx="12"/>
          </p:nvPr>
        </p:nvSpPr>
        <p:spPr/>
        <p:txBody>
          <a:bodyPr/>
          <a:lstStyle/>
          <a:p>
            <a:pPr>
              <a:defRPr/>
            </a:pPr>
            <a:r>
              <a:rPr lang="en-US" smtClean="0"/>
              <a:t>1999-2016 by Richard Alan Peters II</a:t>
            </a:r>
            <a:endParaRPr lang="en-US"/>
          </a:p>
        </p:txBody>
      </p:sp>
      <p:pic>
        <p:nvPicPr>
          <p:cNvPr id="46085" name="Picture 2" descr="Torus Mapping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828800"/>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3"/>
          <p:cNvSpPr>
            <a:spLocks noGrp="1" noChangeArrowheads="1"/>
          </p:cNvSpPr>
          <p:nvPr>
            <p:ph type="title"/>
          </p:nvPr>
        </p:nvSpPr>
        <p:spPr>
          <a:xfrm>
            <a:off x="457200" y="990600"/>
            <a:ext cx="5943600" cy="723900"/>
          </a:xfrm>
          <a:noFill/>
        </p:spPr>
        <p:txBody>
          <a:bodyPr lIns="92075" tIns="46038" rIns="92075" bIns="46038"/>
          <a:lstStyle/>
          <a:p>
            <a:r>
              <a:rPr lang="en-US" altLang="en-US" sz="3200" smtClean="0"/>
              <a:t>Discrete Fourier Transform</a:t>
            </a:r>
          </a:p>
        </p:txBody>
      </p:sp>
      <p:sp>
        <p:nvSpPr>
          <p:cNvPr id="13" name="Text Box 4"/>
          <p:cNvSpPr txBox="1">
            <a:spLocks noChangeArrowheads="1"/>
          </p:cNvSpPr>
          <p:nvPr/>
        </p:nvSpPr>
        <p:spPr bwMode="auto">
          <a:xfrm>
            <a:off x="533400" y="2057400"/>
            <a:ext cx="2819400" cy="1190625"/>
          </a:xfrm>
          <a:prstGeom prst="rect">
            <a:avLst/>
          </a:prstGeom>
          <a:solidFill>
            <a:srgbClr val="FFFFCC"/>
          </a:solidFill>
          <a:ln>
            <a:noFill/>
          </a:ln>
          <a:effectLst>
            <a:outerShdw dist="107763" dir="189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The discrete Fourier transform assumes a digital image exists on a closed surface, a torus.</a:t>
            </a:r>
          </a:p>
        </p:txBody>
      </p:sp>
      <p:sp>
        <p:nvSpPr>
          <p:cNvPr id="46090" name="Text Box 7"/>
          <p:cNvSpPr txBox="1">
            <a:spLocks noChangeArrowheads="1"/>
          </p:cNvSpPr>
          <p:nvPr/>
        </p:nvSpPr>
        <p:spPr bwMode="auto">
          <a:xfrm>
            <a:off x="457200" y="5821363"/>
            <a:ext cx="1920875" cy="274637"/>
          </a:xfrm>
          <a:prstGeom prst="rect">
            <a:avLst/>
          </a:prstGeom>
          <a:noFill/>
          <a:ln>
            <a:noFill/>
          </a:ln>
          <a:effectLst>
            <a:outerShdw dist="17961" dir="8100000" algn="ctr" rotWithShape="0">
              <a:schemeClr val="tx1">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CC0066"/>
                </a:solidFill>
                <a:latin typeface="Comic Sans MS" pitchFamily="66" charset="0"/>
              </a:rPr>
              <a:t>The BoingBoing Bloggers</a:t>
            </a:r>
          </a:p>
        </p:txBody>
      </p:sp>
      <p:graphicFrame>
        <p:nvGraphicFramePr>
          <p:cNvPr id="11" name="Object 1"/>
          <p:cNvGraphicFramePr>
            <a:graphicFrameLocks noChangeAspect="1"/>
          </p:cNvGraphicFramePr>
          <p:nvPr>
            <p:extLst>
              <p:ext uri="{D42A27DB-BD31-4B8C-83A1-F6EECF244321}">
                <p14:modId xmlns:p14="http://schemas.microsoft.com/office/powerpoint/2010/main" val="796363549"/>
              </p:ext>
            </p:extLst>
          </p:nvPr>
        </p:nvGraphicFramePr>
        <p:xfrm>
          <a:off x="6313488" y="4376738"/>
          <a:ext cx="2498725" cy="576262"/>
        </p:xfrm>
        <a:graphic>
          <a:graphicData uri="http://schemas.openxmlformats.org/presentationml/2006/ole">
            <mc:AlternateContent xmlns:mc="http://schemas.openxmlformats.org/markup-compatibility/2006">
              <mc:Choice xmlns:v="urn:schemas-microsoft-com:vml" Requires="v">
                <p:oleObj spid="_x0000_s46259" name="Equation" r:id="rId4" imgW="1981080" imgH="457200" progId="Equation.DSMT4">
                  <p:embed/>
                </p:oleObj>
              </mc:Choice>
              <mc:Fallback>
                <p:oleObj name="Equation" r:id="rId4" imgW="1981080" imgH="457200" progId="Equation.DSMT4">
                  <p:embed/>
                  <p:pic>
                    <p:nvPicPr>
                      <p:cNvPr id="0" name=""/>
                      <p:cNvPicPr>
                        <a:picLocks noChangeAspect="1" noChangeArrowheads="1"/>
                      </p:cNvPicPr>
                      <p:nvPr/>
                    </p:nvPicPr>
                    <p:blipFill>
                      <a:blip r:embed="rId5"/>
                      <a:srcRect/>
                      <a:stretch>
                        <a:fillRect/>
                      </a:stretch>
                    </p:blipFill>
                    <p:spPr bwMode="auto">
                      <a:xfrm>
                        <a:off x="6313488" y="4376738"/>
                        <a:ext cx="2498725" cy="576262"/>
                      </a:xfrm>
                      <a:prstGeom prst="rect">
                        <a:avLst/>
                      </a:prstGeom>
                      <a:solidFill>
                        <a:schemeClr val="bg1"/>
                      </a:solidFill>
                      <a:ln w="9525">
                        <a:solidFill>
                          <a:schemeClr val="tx1"/>
                        </a:solidFill>
                        <a:miter lim="800000"/>
                        <a:headEnd/>
                        <a:tailEnd/>
                      </a:ln>
                      <a:effectLst>
                        <a:outerShdw dist="107763" dir="18900000" algn="ctr" rotWithShape="0">
                          <a:schemeClr val="tx1">
                            <a:alpha val="50000"/>
                          </a:schemeClr>
                        </a:outerShdw>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2082367605"/>
              </p:ext>
            </p:extLst>
          </p:nvPr>
        </p:nvGraphicFramePr>
        <p:xfrm>
          <a:off x="6262688" y="5189538"/>
          <a:ext cx="2557462" cy="560387"/>
        </p:xfrm>
        <a:graphic>
          <a:graphicData uri="http://schemas.openxmlformats.org/presentationml/2006/ole">
            <mc:AlternateContent xmlns:mc="http://schemas.openxmlformats.org/markup-compatibility/2006">
              <mc:Choice xmlns:v="urn:schemas-microsoft-com:vml" Requires="v">
                <p:oleObj spid="_x0000_s46260" name="Equation" r:id="rId6" imgW="1981080" imgH="444240" progId="Equation.DSMT4">
                  <p:embed/>
                </p:oleObj>
              </mc:Choice>
              <mc:Fallback>
                <p:oleObj name="Equation" r:id="rId6" imgW="1981080" imgH="444240" progId="Equation.DSMT4">
                  <p:embed/>
                  <p:pic>
                    <p:nvPicPr>
                      <p:cNvPr id="0" name=""/>
                      <p:cNvPicPr>
                        <a:picLocks noChangeAspect="1" noChangeArrowheads="1"/>
                      </p:cNvPicPr>
                      <p:nvPr/>
                    </p:nvPicPr>
                    <p:blipFill>
                      <a:blip r:embed="rId7"/>
                      <a:srcRect r="-2385"/>
                      <a:stretch>
                        <a:fillRect/>
                      </a:stretch>
                    </p:blipFill>
                    <p:spPr bwMode="auto">
                      <a:xfrm>
                        <a:off x="6262688" y="5189538"/>
                        <a:ext cx="2557462" cy="560387"/>
                      </a:xfrm>
                      <a:prstGeom prst="rect">
                        <a:avLst/>
                      </a:prstGeom>
                      <a:solidFill>
                        <a:schemeClr val="bg1"/>
                      </a:solidFill>
                      <a:ln w="9525">
                        <a:solidFill>
                          <a:schemeClr val="tx1"/>
                        </a:solidFill>
                        <a:miter lim="800000"/>
                        <a:headEnd/>
                        <a:tailEnd/>
                      </a:ln>
                      <a:effectLst>
                        <a:outerShdw dist="107763" dir="18900000" algn="ctr" rotWithShape="0">
                          <a:schemeClr val="tx1">
                            <a:alpha val="50000"/>
                          </a:scheme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6FCAD9E8-FBD0-4E53-B1BD-711F1107A0BC}" type="slidenum">
              <a:rPr lang="en-US"/>
              <a:pPr>
                <a:defRPr/>
              </a:pPr>
              <a:t>44</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47109" name="Rectangle 2"/>
          <p:cNvSpPr>
            <a:spLocks noGrp="1" noChangeArrowheads="1"/>
          </p:cNvSpPr>
          <p:nvPr>
            <p:ph type="title"/>
          </p:nvPr>
        </p:nvSpPr>
        <p:spPr>
          <a:xfrm>
            <a:off x="409575" y="990600"/>
            <a:ext cx="8153400" cy="723900"/>
          </a:xfrm>
        </p:spPr>
        <p:txBody>
          <a:bodyPr/>
          <a:lstStyle/>
          <a:p>
            <a:r>
              <a:rPr lang="en-US" altLang="en-US" sz="3200" dirty="0" smtClean="0"/>
              <a:t>The 2D Fourier Transform of a Digital Image</a:t>
            </a:r>
          </a:p>
        </p:txBody>
      </p:sp>
      <p:sp>
        <p:nvSpPr>
          <p:cNvPr id="47112" name="Text Box 5"/>
          <p:cNvSpPr txBox="1">
            <a:spLocks noChangeArrowheads="1"/>
          </p:cNvSpPr>
          <p:nvPr/>
        </p:nvSpPr>
        <p:spPr bwMode="auto">
          <a:xfrm>
            <a:off x="409575" y="1865987"/>
            <a:ext cx="7696200" cy="830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mtClean="0">
                <a:latin typeface="Times New Roman" pitchFamily="18" charset="0"/>
              </a:rPr>
              <a:t>Let </a:t>
            </a:r>
            <a:r>
              <a:rPr lang="en-US" altLang="en-US" b="1" smtClean="0">
                <a:latin typeface="Times New Roman" pitchFamily="18" charset="0"/>
              </a:rPr>
              <a:t>I</a:t>
            </a:r>
            <a:r>
              <a:rPr lang="en-US" altLang="en-US" smtClean="0">
                <a:latin typeface="Times New Roman" pitchFamily="18" charset="0"/>
              </a:rPr>
              <a:t>(</a:t>
            </a:r>
            <a:r>
              <a:rPr lang="en-US" altLang="en-US" i="1" smtClean="0">
                <a:latin typeface="Times New Roman" pitchFamily="18" charset="0"/>
              </a:rPr>
              <a:t>r,c</a:t>
            </a:r>
            <a:r>
              <a:rPr lang="en-US" altLang="en-US" smtClean="0">
                <a:latin typeface="Times New Roman" pitchFamily="18" charset="0"/>
              </a:rPr>
              <a:t>) be a single-band (intensity) digital image with </a:t>
            </a:r>
            <a:r>
              <a:rPr lang="en-US" altLang="en-US" i="1" smtClean="0">
                <a:latin typeface="Times New Roman" pitchFamily="18" charset="0"/>
              </a:rPr>
              <a:t>R </a:t>
            </a:r>
            <a:r>
              <a:rPr lang="en-US" altLang="en-US" smtClean="0">
                <a:latin typeface="Times New Roman" pitchFamily="18" charset="0"/>
              </a:rPr>
              <a:t>rows and C columns.  Then, </a:t>
            </a:r>
            <a:r>
              <a:rPr lang="en-US" altLang="en-US" b="1" smtClean="0">
                <a:latin typeface="Times New Roman" pitchFamily="18" charset="0"/>
              </a:rPr>
              <a:t>I</a:t>
            </a:r>
            <a:r>
              <a:rPr lang="en-US" altLang="en-US" smtClean="0">
                <a:latin typeface="Times New Roman" pitchFamily="18" charset="0"/>
              </a:rPr>
              <a:t>(</a:t>
            </a:r>
            <a:r>
              <a:rPr lang="en-US" altLang="en-US" i="1" smtClean="0">
                <a:latin typeface="Times New Roman" pitchFamily="18" charset="0"/>
              </a:rPr>
              <a:t>r,c</a:t>
            </a:r>
            <a:r>
              <a:rPr lang="en-US" altLang="en-US" smtClean="0">
                <a:latin typeface="Times New Roman" pitchFamily="18" charset="0"/>
              </a:rPr>
              <a:t>) has Fourier representation</a:t>
            </a:r>
            <a:endParaRPr lang="en-US" altLang="en-US" dirty="0">
              <a:latin typeface="Times New Roman" pitchFamily="18" charset="0"/>
            </a:endParaRPr>
          </a:p>
        </p:txBody>
      </p:sp>
      <p:sp>
        <p:nvSpPr>
          <p:cNvPr id="47113" name="Text Box 6"/>
          <p:cNvSpPr txBox="1">
            <a:spLocks noChangeArrowheads="1"/>
          </p:cNvSpPr>
          <p:nvPr/>
        </p:nvSpPr>
        <p:spPr bwMode="auto">
          <a:xfrm>
            <a:off x="409575" y="3939024"/>
            <a:ext cx="7483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where</a:t>
            </a:r>
          </a:p>
        </p:txBody>
      </p:sp>
      <p:sp>
        <p:nvSpPr>
          <p:cNvPr id="47114" name="Text Box 7"/>
          <p:cNvSpPr txBox="1">
            <a:spLocks noChangeArrowheads="1"/>
          </p:cNvSpPr>
          <p:nvPr/>
        </p:nvSpPr>
        <p:spPr bwMode="auto">
          <a:xfrm>
            <a:off x="409575" y="5638800"/>
            <a:ext cx="5334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are the </a:t>
            </a:r>
            <a:r>
              <a:rPr lang="en-US" altLang="en-US" i="1">
                <a:latin typeface="Times New Roman" pitchFamily="18" charset="0"/>
              </a:rPr>
              <a:t>R</a:t>
            </a:r>
            <a:r>
              <a:rPr lang="en-US" altLang="en-US">
                <a:latin typeface="Times New Roman" pitchFamily="18" charset="0"/>
              </a:rPr>
              <a:t> x </a:t>
            </a:r>
            <a:r>
              <a:rPr lang="en-US" altLang="en-US" i="1">
                <a:latin typeface="Times New Roman" pitchFamily="18" charset="0"/>
              </a:rPr>
              <a:t>C</a:t>
            </a:r>
            <a:r>
              <a:rPr lang="en-US" altLang="en-US">
                <a:latin typeface="Times New Roman" pitchFamily="18" charset="0"/>
              </a:rPr>
              <a:t> Fourier coefficients.</a:t>
            </a:r>
          </a:p>
        </p:txBody>
      </p:sp>
      <p:grpSp>
        <p:nvGrpSpPr>
          <p:cNvPr id="3" name="Group 2"/>
          <p:cNvGrpSpPr/>
          <p:nvPr/>
        </p:nvGrpSpPr>
        <p:grpSpPr>
          <a:xfrm>
            <a:off x="4876800" y="3505200"/>
            <a:ext cx="3581400" cy="1219200"/>
            <a:chOff x="4876800" y="3505200"/>
            <a:chExt cx="3581400" cy="1219200"/>
          </a:xfrm>
        </p:grpSpPr>
        <p:sp>
          <p:nvSpPr>
            <p:cNvPr id="47116" name="Text Box 9"/>
            <p:cNvSpPr txBox="1">
              <a:spLocks noChangeArrowheads="1"/>
            </p:cNvSpPr>
            <p:nvPr/>
          </p:nvSpPr>
          <p:spPr bwMode="auto">
            <a:xfrm>
              <a:off x="5867400" y="3505200"/>
              <a:ext cx="2590800" cy="1187450"/>
            </a:xfrm>
            <a:prstGeom prst="rect">
              <a:avLst/>
            </a:prstGeom>
            <a:solidFill>
              <a:srgbClr val="FFFFCC"/>
            </a:solidFill>
            <a:ln>
              <a:noFill/>
            </a:ln>
            <a:effectLst>
              <a:outerShdw blurRad="63500" dist="63500"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a:latin typeface="Comic Sans MS" pitchFamily="66" charset="0"/>
                </a:rPr>
                <a:t>these complex exponentials are 2D sinusoids.</a:t>
              </a:r>
            </a:p>
          </p:txBody>
        </p:sp>
        <p:sp>
          <p:nvSpPr>
            <p:cNvPr id="47117" name="Line 10"/>
            <p:cNvSpPr>
              <a:spLocks noChangeShapeType="1"/>
            </p:cNvSpPr>
            <p:nvPr/>
          </p:nvSpPr>
          <p:spPr bwMode="auto">
            <a:xfrm flipH="1" flipV="1">
              <a:off x="4876800" y="3505200"/>
              <a:ext cx="990600" cy="152400"/>
            </a:xfrm>
            <a:prstGeom prst="line">
              <a:avLst/>
            </a:prstGeom>
            <a:noFill/>
            <a:ln w="76200">
              <a:solidFill>
                <a:srgbClr val="FFFFCC"/>
              </a:solidFill>
              <a:round/>
              <a:headEnd/>
              <a:tailEnd type="triangle" w="med" len="med"/>
            </a:ln>
            <a:effectLst>
              <a:outerShdw blurRad="63500" dist="63500" dir="81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7118" name="Line 11"/>
            <p:cNvSpPr>
              <a:spLocks noChangeShapeType="1"/>
            </p:cNvSpPr>
            <p:nvPr/>
          </p:nvSpPr>
          <p:spPr bwMode="auto">
            <a:xfrm flipH="1">
              <a:off x="4953000" y="4495800"/>
              <a:ext cx="914400" cy="228600"/>
            </a:xfrm>
            <a:prstGeom prst="line">
              <a:avLst/>
            </a:prstGeom>
            <a:noFill/>
            <a:ln w="76200">
              <a:solidFill>
                <a:srgbClr val="FFFFCC"/>
              </a:solidFill>
              <a:round/>
              <a:headEnd/>
              <a:tailEnd type="triangle" w="med" len="med"/>
            </a:ln>
            <a:effectLst>
              <a:outerShdw blurRad="63500" dist="63500" dir="81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grpSp>
      <p:graphicFrame>
        <p:nvGraphicFramePr>
          <p:cNvPr id="2" name="Object 1"/>
          <p:cNvGraphicFramePr>
            <a:graphicFrameLocks noChangeAspect="1"/>
          </p:cNvGraphicFramePr>
          <p:nvPr>
            <p:extLst>
              <p:ext uri="{D42A27DB-BD31-4B8C-83A1-F6EECF244321}">
                <p14:modId xmlns:p14="http://schemas.microsoft.com/office/powerpoint/2010/main" val="3155282179"/>
              </p:ext>
            </p:extLst>
          </p:nvPr>
        </p:nvGraphicFramePr>
        <p:xfrm>
          <a:off x="558800" y="4548188"/>
          <a:ext cx="3987800" cy="939800"/>
        </p:xfrm>
        <a:graphic>
          <a:graphicData uri="http://schemas.openxmlformats.org/presentationml/2006/ole">
            <mc:AlternateContent xmlns:mc="http://schemas.openxmlformats.org/markup-compatibility/2006">
              <mc:Choice xmlns:v="urn:schemas-microsoft-com:vml" Requires="v">
                <p:oleObj spid="_x0000_s47293" name="Equation" r:id="rId3" imgW="1993680" imgH="469800" progId="Equation.DSMT4">
                  <p:embed/>
                </p:oleObj>
              </mc:Choice>
              <mc:Fallback>
                <p:oleObj name="Equation" r:id="rId3" imgW="1993680" imgH="469800" progId="Equation.DSMT4">
                  <p:embed/>
                  <p:pic>
                    <p:nvPicPr>
                      <p:cNvPr id="0" name=""/>
                      <p:cNvPicPr/>
                      <p:nvPr/>
                    </p:nvPicPr>
                    <p:blipFill>
                      <a:blip r:embed="rId4"/>
                      <a:stretch>
                        <a:fillRect/>
                      </a:stretch>
                    </p:blipFill>
                    <p:spPr>
                      <a:xfrm>
                        <a:off x="558800" y="4548188"/>
                        <a:ext cx="3987800" cy="939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31426945"/>
              </p:ext>
            </p:extLst>
          </p:nvPr>
        </p:nvGraphicFramePr>
        <p:xfrm>
          <a:off x="558800" y="2847975"/>
          <a:ext cx="4394200" cy="939800"/>
        </p:xfrm>
        <a:graphic>
          <a:graphicData uri="http://schemas.openxmlformats.org/presentationml/2006/ole">
            <mc:AlternateContent xmlns:mc="http://schemas.openxmlformats.org/markup-compatibility/2006">
              <mc:Choice xmlns:v="urn:schemas-microsoft-com:vml" Requires="v">
                <p:oleObj spid="_x0000_s47294" name="Equation" r:id="rId5" imgW="2197080" imgH="469800" progId="Equation.DSMT4">
                  <p:embed/>
                </p:oleObj>
              </mc:Choice>
              <mc:Fallback>
                <p:oleObj name="Equation" r:id="rId5" imgW="2197080" imgH="469800" progId="Equation.DSMT4">
                  <p:embed/>
                  <p:pic>
                    <p:nvPicPr>
                      <p:cNvPr id="0" name=""/>
                      <p:cNvPicPr/>
                      <p:nvPr/>
                    </p:nvPicPr>
                    <p:blipFill>
                      <a:blip r:embed="rId6"/>
                      <a:stretch>
                        <a:fillRect/>
                      </a:stretch>
                    </p:blipFill>
                    <p:spPr>
                      <a:xfrm>
                        <a:off x="558800" y="2847975"/>
                        <a:ext cx="4394200" cy="939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4 October 2016</a:t>
            </a:r>
            <a:endParaRPr lang="en-US"/>
          </a:p>
        </p:txBody>
      </p:sp>
      <p:sp>
        <p:nvSpPr>
          <p:cNvPr id="3" name="Slide Number Placeholder 2"/>
          <p:cNvSpPr>
            <a:spLocks noGrp="1"/>
          </p:cNvSpPr>
          <p:nvPr>
            <p:ph type="sldNum" sz="quarter" idx="11"/>
          </p:nvPr>
        </p:nvSpPr>
        <p:spPr/>
        <p:txBody>
          <a:bodyPr/>
          <a:lstStyle/>
          <a:p>
            <a:pPr>
              <a:defRPr/>
            </a:pPr>
            <a:fld id="{272FC96C-DE8F-48C3-9BE3-F8D472AD4CD8}" type="slidenum">
              <a:rPr lang="en-US" smtClean="0"/>
              <a:pPr>
                <a:defRPr/>
              </a:pPr>
              <a:t>45</a:t>
            </a:fld>
            <a:endParaRPr lang="en-US"/>
          </a:p>
        </p:txBody>
      </p:sp>
      <p:sp>
        <p:nvSpPr>
          <p:cNvPr id="4" name="Footer Placeholder 3"/>
          <p:cNvSpPr>
            <a:spLocks noGrp="1"/>
          </p:cNvSpPr>
          <p:nvPr>
            <p:ph type="ftr" sz="quarter" idx="12"/>
          </p:nvPr>
        </p:nvSpPr>
        <p:spPr/>
        <p:txBody>
          <a:bodyPr/>
          <a:lstStyle/>
          <a:p>
            <a:pPr>
              <a:defRPr/>
            </a:pPr>
            <a:r>
              <a:rPr lang="en-US" smtClean="0"/>
              <a:t>1999-2016 by Richard Alan Peters II</a:t>
            </a:r>
            <a:endParaRPr lang="en-US"/>
          </a:p>
        </p:txBody>
      </p:sp>
      <p:sp>
        <p:nvSpPr>
          <p:cNvPr id="5" name="Title 4"/>
          <p:cNvSpPr>
            <a:spLocks noGrp="1"/>
          </p:cNvSpPr>
          <p:nvPr>
            <p:ph type="title"/>
          </p:nvPr>
        </p:nvSpPr>
        <p:spPr>
          <a:xfrm>
            <a:off x="391520" y="914400"/>
            <a:ext cx="8371480" cy="723900"/>
          </a:xfrm>
        </p:spPr>
        <p:txBody>
          <a:bodyPr/>
          <a:lstStyle/>
          <a:p>
            <a:r>
              <a:rPr lang="en-US" dirty="0" smtClean="0"/>
              <a:t>Matlab’s Discrete Fourier Transforms</a:t>
            </a:r>
            <a:endParaRPr lang="en-US" dirty="0"/>
          </a:p>
        </p:txBody>
      </p:sp>
      <p:sp>
        <p:nvSpPr>
          <p:cNvPr id="6" name="Text Box 5"/>
          <p:cNvSpPr txBox="1">
            <a:spLocks noChangeArrowheads="1"/>
          </p:cNvSpPr>
          <p:nvPr/>
        </p:nvSpPr>
        <p:spPr bwMode="auto">
          <a:xfrm>
            <a:off x="391520" y="1759637"/>
            <a:ext cx="8353425" cy="1200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Times New Roman" pitchFamily="18" charset="0"/>
              </a:rPr>
              <a:t>are implemented </a:t>
            </a:r>
            <a:r>
              <a:rPr lang="en-US" altLang="en-US" dirty="0" smtClean="0">
                <a:latin typeface="Times New Roman" panose="02020603050405020304" pitchFamily="18" charset="0"/>
                <a:cs typeface="Times New Roman" panose="02020603050405020304" pitchFamily="18" charset="0"/>
              </a:rPr>
              <a:t>using</a:t>
            </a:r>
            <a:r>
              <a:rPr lang="en-US" altLang="en-US" dirty="0" smtClean="0">
                <a:latin typeface="Times New Roman" pitchFamily="18" charset="0"/>
              </a:rPr>
              <a:t> some variant of the Cooley-</a:t>
            </a:r>
            <a:r>
              <a:rPr lang="en-US" altLang="en-US" dirty="0" err="1" smtClean="0">
                <a:latin typeface="Times New Roman" pitchFamily="18" charset="0"/>
              </a:rPr>
              <a:t>Tukey</a:t>
            </a:r>
            <a:r>
              <a:rPr lang="en-US" altLang="en-US" dirty="0" smtClean="0">
                <a:latin typeface="Times New Roman" pitchFamily="18" charset="0"/>
              </a:rPr>
              <a:t> Fast Fourier Transform algorithm</a:t>
            </a:r>
            <a:r>
              <a:rPr lang="en-US" altLang="en-US" baseline="30000" dirty="0" smtClean="0">
                <a:latin typeface="Times New Roman" pitchFamily="18" charset="0"/>
              </a:rPr>
              <a:t>1</a:t>
            </a:r>
            <a:r>
              <a:rPr lang="en-US" altLang="en-US" dirty="0" smtClean="0">
                <a:latin typeface="Times New Roman" pitchFamily="18" charset="0"/>
              </a:rPr>
              <a:t>. They include the 1-D </a:t>
            </a:r>
            <a:r>
              <a:rPr lang="en-US" altLang="en-US" sz="2000" dirty="0" err="1" smtClean="0">
                <a:latin typeface="Bitstream Vera Sans Mono" panose="020B0609030804020204" pitchFamily="49" charset="0"/>
              </a:rPr>
              <a:t>fft</a:t>
            </a:r>
            <a:r>
              <a:rPr lang="en-US" altLang="en-US" dirty="0" smtClean="0">
                <a:latin typeface="Times New Roman" pitchFamily="18" charset="0"/>
              </a:rPr>
              <a:t> and </a:t>
            </a:r>
            <a:r>
              <a:rPr lang="en-US" altLang="en-US" sz="2000" dirty="0" err="1" smtClean="0">
                <a:latin typeface="Bitstream Vera Sans Mono" panose="020B0609030804020204" pitchFamily="49" charset="0"/>
              </a:rPr>
              <a:t>ifft</a:t>
            </a:r>
            <a:r>
              <a:rPr lang="en-US" altLang="en-US" dirty="0" smtClean="0">
                <a:latin typeface="Times New Roman" pitchFamily="18" charset="0"/>
              </a:rPr>
              <a:t> and the 2-D </a:t>
            </a:r>
            <a:r>
              <a:rPr lang="en-US" altLang="en-US" sz="2000" dirty="0" smtClean="0">
                <a:latin typeface="Bitstream Vera Sans Mono" panose="020B0609030804020204" pitchFamily="49" charset="0"/>
              </a:rPr>
              <a:t>fft2</a:t>
            </a:r>
            <a:r>
              <a:rPr lang="en-US" altLang="en-US" dirty="0" smtClean="0">
                <a:latin typeface="Times New Roman" pitchFamily="18" charset="0"/>
              </a:rPr>
              <a:t> and </a:t>
            </a:r>
            <a:r>
              <a:rPr lang="en-US" altLang="en-US" sz="2000" dirty="0" smtClean="0">
                <a:latin typeface="Bitstream Vera Sans Mono" panose="020B0609030804020204" pitchFamily="49" charset="0"/>
              </a:rPr>
              <a:t>ifft2</a:t>
            </a:r>
            <a:r>
              <a:rPr lang="en-US" altLang="en-US" dirty="0" smtClean="0">
                <a:latin typeface="+mj-lt"/>
              </a:rPr>
              <a:t>. The 1-D versions compute</a:t>
            </a:r>
            <a:endParaRPr lang="en-US" altLang="en-US" dirty="0">
              <a:latin typeface="+mj-lt"/>
            </a:endParaRPr>
          </a:p>
        </p:txBody>
      </p:sp>
      <p:sp>
        <p:nvSpPr>
          <p:cNvPr id="7" name="Text Box 5"/>
          <p:cNvSpPr txBox="1">
            <a:spLocks noChangeArrowheads="1"/>
          </p:cNvSpPr>
          <p:nvPr/>
        </p:nvSpPr>
        <p:spPr bwMode="auto">
          <a:xfrm>
            <a:off x="304800" y="5867400"/>
            <a:ext cx="76962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baseline="30000" dirty="0" smtClean="0">
                <a:latin typeface="Times New Roman" pitchFamily="18" charset="0"/>
              </a:rPr>
              <a:t>1</a:t>
            </a:r>
            <a:r>
              <a:rPr lang="en-US" altLang="en-US" sz="1600" dirty="0">
                <a:latin typeface="Times New Roman" pitchFamily="18" charset="0"/>
              </a:rPr>
              <a:t>See https://en.wikipedia.org/wiki/Cooley–</a:t>
            </a:r>
            <a:r>
              <a:rPr lang="en-US" altLang="en-US" sz="1600" dirty="0" err="1">
                <a:latin typeface="Times New Roman" pitchFamily="18" charset="0"/>
              </a:rPr>
              <a:t>Tukey_FFT_algorithm</a:t>
            </a:r>
            <a:endParaRPr lang="en-US" altLang="en-US" sz="1600" baseline="30000" dirty="0">
              <a:latin typeface="Times New Roman" pitchFamily="18" charset="0"/>
            </a:endParaRPr>
          </a:p>
        </p:txBody>
      </p:sp>
      <p:cxnSp>
        <p:nvCxnSpPr>
          <p:cNvPr id="9" name="Straight Connector 8"/>
          <p:cNvCxnSpPr/>
          <p:nvPr/>
        </p:nvCxnSpPr>
        <p:spPr bwMode="auto">
          <a:xfrm>
            <a:off x="381000" y="5867400"/>
            <a:ext cx="1600200" cy="0"/>
          </a:xfrm>
          <a:prstGeom prst="line">
            <a:avLst/>
          </a:prstGeom>
          <a:solidFill>
            <a:srgbClr val="FFFF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Object 9"/>
          <p:cNvGraphicFramePr>
            <a:graphicFrameLocks noChangeAspect="1"/>
          </p:cNvGraphicFramePr>
          <p:nvPr>
            <p:extLst>
              <p:ext uri="{D42A27DB-BD31-4B8C-83A1-F6EECF244321}">
                <p14:modId xmlns:p14="http://schemas.microsoft.com/office/powerpoint/2010/main" val="885532618"/>
              </p:ext>
            </p:extLst>
          </p:nvPr>
        </p:nvGraphicFramePr>
        <p:xfrm>
          <a:off x="2324100" y="3200400"/>
          <a:ext cx="4495800" cy="889000"/>
        </p:xfrm>
        <a:graphic>
          <a:graphicData uri="http://schemas.openxmlformats.org/presentationml/2006/ole">
            <mc:AlternateContent xmlns:mc="http://schemas.openxmlformats.org/markup-compatibility/2006">
              <mc:Choice xmlns:v="urn:schemas-microsoft-com:vml" Requires="v">
                <p:oleObj spid="_x0000_s120862" name="Equation" r:id="rId3" imgW="2247840" imgH="444240" progId="Equation.DSMT4">
                  <p:embed/>
                </p:oleObj>
              </mc:Choice>
              <mc:Fallback>
                <p:oleObj name="Equation" r:id="rId3" imgW="2247840" imgH="444240" progId="Equation.DSMT4">
                  <p:embed/>
                  <p:pic>
                    <p:nvPicPr>
                      <p:cNvPr id="0" name=""/>
                      <p:cNvPicPr/>
                      <p:nvPr/>
                    </p:nvPicPr>
                    <p:blipFill>
                      <a:blip r:embed="rId4"/>
                      <a:stretch>
                        <a:fillRect/>
                      </a:stretch>
                    </p:blipFill>
                    <p:spPr>
                      <a:xfrm>
                        <a:off x="2324100" y="3200400"/>
                        <a:ext cx="4495800" cy="889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327308656"/>
              </p:ext>
            </p:extLst>
          </p:nvPr>
        </p:nvGraphicFramePr>
        <p:xfrm>
          <a:off x="2120900" y="4673600"/>
          <a:ext cx="4902200" cy="889000"/>
        </p:xfrm>
        <a:graphic>
          <a:graphicData uri="http://schemas.openxmlformats.org/presentationml/2006/ole">
            <mc:AlternateContent xmlns:mc="http://schemas.openxmlformats.org/markup-compatibility/2006">
              <mc:Choice xmlns:v="urn:schemas-microsoft-com:vml" Requires="v">
                <p:oleObj spid="_x0000_s120863" name="Equation" r:id="rId5" imgW="2450880" imgH="444240" progId="Equation.DSMT4">
                  <p:embed/>
                </p:oleObj>
              </mc:Choice>
              <mc:Fallback>
                <p:oleObj name="Equation" r:id="rId5" imgW="2450880" imgH="444240" progId="Equation.DSMT4">
                  <p:embed/>
                  <p:pic>
                    <p:nvPicPr>
                      <p:cNvPr id="0" name=""/>
                      <p:cNvPicPr/>
                      <p:nvPr/>
                    </p:nvPicPr>
                    <p:blipFill>
                      <a:blip r:embed="rId6"/>
                      <a:stretch>
                        <a:fillRect/>
                      </a:stretch>
                    </p:blipFill>
                    <p:spPr>
                      <a:xfrm>
                        <a:off x="2120900" y="4673600"/>
                        <a:ext cx="4902200" cy="889000"/>
                      </a:xfrm>
                      <a:prstGeom prst="rect">
                        <a:avLst/>
                      </a:prstGeom>
                    </p:spPr>
                  </p:pic>
                </p:oleObj>
              </mc:Fallback>
            </mc:AlternateContent>
          </a:graphicData>
        </a:graphic>
      </p:graphicFrame>
      <p:sp>
        <p:nvSpPr>
          <p:cNvPr id="14" name="Text Box 5"/>
          <p:cNvSpPr txBox="1">
            <a:spLocks noChangeArrowheads="1"/>
          </p:cNvSpPr>
          <p:nvPr/>
        </p:nvSpPr>
        <p:spPr bwMode="auto">
          <a:xfrm>
            <a:off x="391520" y="4091120"/>
            <a:ext cx="11430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smtClean="0">
                <a:latin typeface="Times New Roman" pitchFamily="18" charset="0"/>
              </a:rPr>
              <a:t>where</a:t>
            </a:r>
            <a:endParaRPr lang="en-US" altLang="en-US" dirty="0">
              <a:latin typeface="+mj-lt"/>
            </a:endParaRPr>
          </a:p>
        </p:txBody>
      </p:sp>
    </p:spTree>
    <p:extLst>
      <p:ext uri="{BB962C8B-B14F-4D97-AF65-F5344CB8AC3E}">
        <p14:creationId xmlns:p14="http://schemas.microsoft.com/office/powerpoint/2010/main" val="1056337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4 October 2016</a:t>
            </a:r>
            <a:endParaRPr lang="en-US"/>
          </a:p>
        </p:txBody>
      </p:sp>
      <p:sp>
        <p:nvSpPr>
          <p:cNvPr id="3" name="Slide Number Placeholder 2"/>
          <p:cNvSpPr>
            <a:spLocks noGrp="1"/>
          </p:cNvSpPr>
          <p:nvPr>
            <p:ph type="sldNum" sz="quarter" idx="11"/>
          </p:nvPr>
        </p:nvSpPr>
        <p:spPr/>
        <p:txBody>
          <a:bodyPr/>
          <a:lstStyle/>
          <a:p>
            <a:pPr>
              <a:defRPr/>
            </a:pPr>
            <a:fld id="{272FC96C-DE8F-48C3-9BE3-F8D472AD4CD8}" type="slidenum">
              <a:rPr lang="en-US" smtClean="0"/>
              <a:pPr>
                <a:defRPr/>
              </a:pPr>
              <a:t>46</a:t>
            </a:fld>
            <a:endParaRPr lang="en-US"/>
          </a:p>
        </p:txBody>
      </p:sp>
      <p:sp>
        <p:nvSpPr>
          <p:cNvPr id="4" name="Footer Placeholder 3"/>
          <p:cNvSpPr>
            <a:spLocks noGrp="1"/>
          </p:cNvSpPr>
          <p:nvPr>
            <p:ph type="ftr" sz="quarter" idx="12"/>
          </p:nvPr>
        </p:nvSpPr>
        <p:spPr/>
        <p:txBody>
          <a:bodyPr/>
          <a:lstStyle/>
          <a:p>
            <a:pPr>
              <a:defRPr/>
            </a:pPr>
            <a:r>
              <a:rPr lang="en-US" smtClean="0"/>
              <a:t>1999-2016 by Richard Alan Peters II</a:t>
            </a:r>
            <a:endParaRPr lang="en-US"/>
          </a:p>
        </p:txBody>
      </p:sp>
      <p:sp>
        <p:nvSpPr>
          <p:cNvPr id="12" name="Text Box 5"/>
          <p:cNvSpPr txBox="1">
            <a:spLocks noChangeArrowheads="1"/>
          </p:cNvSpPr>
          <p:nvPr/>
        </p:nvSpPr>
        <p:spPr bwMode="auto">
          <a:xfrm>
            <a:off x="381000" y="1587252"/>
            <a:ext cx="835342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dirty="0" smtClean="0">
                <a:latin typeface="Times New Roman" pitchFamily="18" charset="0"/>
              </a:rPr>
              <a:t>The 2-D versions compute</a:t>
            </a:r>
            <a:endParaRPr lang="en-US" altLang="en-US" dirty="0">
              <a:latin typeface="+mj-lt"/>
            </a:endParaRPr>
          </a:p>
        </p:txBody>
      </p:sp>
      <p:sp>
        <p:nvSpPr>
          <p:cNvPr id="14" name="Text Box 5"/>
          <p:cNvSpPr txBox="1">
            <a:spLocks noChangeArrowheads="1"/>
          </p:cNvSpPr>
          <p:nvPr/>
        </p:nvSpPr>
        <p:spPr bwMode="auto">
          <a:xfrm>
            <a:off x="381000" y="3851821"/>
            <a:ext cx="11430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smtClean="0">
                <a:latin typeface="Times New Roman" pitchFamily="18" charset="0"/>
              </a:rPr>
              <a:t>where</a:t>
            </a:r>
            <a:endParaRPr lang="en-US" altLang="en-US" dirty="0">
              <a:latin typeface="+mj-lt"/>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2349864233"/>
              </p:ext>
            </p:extLst>
          </p:nvPr>
        </p:nvGraphicFramePr>
        <p:xfrm>
          <a:off x="2667000" y="4281488"/>
          <a:ext cx="3810000" cy="1885950"/>
        </p:xfrm>
        <a:graphic>
          <a:graphicData uri="http://schemas.openxmlformats.org/presentationml/2006/ole">
            <mc:AlternateContent xmlns:mc="http://schemas.openxmlformats.org/markup-compatibility/2006">
              <mc:Choice xmlns:v="urn:schemas-microsoft-com:vml" Requires="v">
                <p:oleObj spid="_x0000_s121883" name="Equation" r:id="rId3" imgW="2539800" imgH="1257120" progId="Equation.DSMT4">
                  <p:embed/>
                </p:oleObj>
              </mc:Choice>
              <mc:Fallback>
                <p:oleObj name="Equation" r:id="rId3" imgW="2539800" imgH="1257120" progId="Equation.DSMT4">
                  <p:embed/>
                  <p:pic>
                    <p:nvPicPr>
                      <p:cNvPr id="0" name=""/>
                      <p:cNvPicPr/>
                      <p:nvPr/>
                    </p:nvPicPr>
                    <p:blipFill>
                      <a:blip r:embed="rId4"/>
                      <a:stretch>
                        <a:fillRect/>
                      </a:stretch>
                    </p:blipFill>
                    <p:spPr>
                      <a:xfrm>
                        <a:off x="2667000" y="4281488"/>
                        <a:ext cx="3810000" cy="188595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74200434"/>
              </p:ext>
            </p:extLst>
          </p:nvPr>
        </p:nvGraphicFramePr>
        <p:xfrm>
          <a:off x="2886075" y="2152650"/>
          <a:ext cx="3371850" cy="1866900"/>
        </p:xfrm>
        <a:graphic>
          <a:graphicData uri="http://schemas.openxmlformats.org/presentationml/2006/ole">
            <mc:AlternateContent xmlns:mc="http://schemas.openxmlformats.org/markup-compatibility/2006">
              <mc:Choice xmlns:v="urn:schemas-microsoft-com:vml" Requires="v">
                <p:oleObj spid="_x0000_s121884" name="Equation" r:id="rId5" imgW="2247840" imgH="1244520" progId="Equation.DSMT4">
                  <p:embed/>
                </p:oleObj>
              </mc:Choice>
              <mc:Fallback>
                <p:oleObj name="Equation" r:id="rId5" imgW="2247840" imgH="1244520" progId="Equation.DSMT4">
                  <p:embed/>
                  <p:pic>
                    <p:nvPicPr>
                      <p:cNvPr id="0" name=""/>
                      <p:cNvPicPr/>
                      <p:nvPr/>
                    </p:nvPicPr>
                    <p:blipFill>
                      <a:blip r:embed="rId6"/>
                      <a:stretch>
                        <a:fillRect/>
                      </a:stretch>
                    </p:blipFill>
                    <p:spPr>
                      <a:xfrm>
                        <a:off x="2886075" y="2152650"/>
                        <a:ext cx="3371850" cy="1866900"/>
                      </a:xfrm>
                      <a:prstGeom prst="rect">
                        <a:avLst/>
                      </a:prstGeom>
                    </p:spPr>
                  </p:pic>
                </p:oleObj>
              </mc:Fallback>
            </mc:AlternateContent>
          </a:graphicData>
        </a:graphic>
      </p:graphicFrame>
      <p:sp>
        <p:nvSpPr>
          <p:cNvPr id="17" name="Text Box 4"/>
          <p:cNvSpPr txBox="1">
            <a:spLocks noChangeArrowheads="1"/>
          </p:cNvSpPr>
          <p:nvPr/>
        </p:nvSpPr>
        <p:spPr bwMode="auto">
          <a:xfrm>
            <a:off x="6172200" y="1534180"/>
            <a:ext cx="2590800" cy="523220"/>
          </a:xfrm>
          <a:prstGeom prst="rect">
            <a:avLst/>
          </a:prstGeom>
          <a:solidFill>
            <a:srgbClr val="FFFFCC"/>
          </a:solidFill>
          <a:ln>
            <a:noFill/>
          </a:ln>
          <a:effectLst>
            <a:outerShdw blurRad="50800" dist="50800" dir="8100000" algn="tr" rotWithShape="0">
              <a:prstClr val="black">
                <a:alpha val="40000"/>
              </a:prstClr>
            </a:outerShdw>
          </a:effectLs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dirty="0" smtClean="0">
                <a:latin typeface="Comic Sans MS" pitchFamily="66" charset="0"/>
              </a:rPr>
              <a:t>On the Matlab command line: fft2(I) = </a:t>
            </a:r>
            <a:r>
              <a:rPr lang="en-US" altLang="en-US" sz="1400" dirty="0" err="1" smtClean="0">
                <a:latin typeface="Comic Sans MS" pitchFamily="66" charset="0"/>
              </a:rPr>
              <a:t>fft</a:t>
            </a:r>
            <a:r>
              <a:rPr lang="en-US" altLang="en-US" sz="1400" dirty="0" smtClean="0">
                <a:latin typeface="Comic Sans MS" pitchFamily="66" charset="0"/>
              </a:rPr>
              <a:t>(</a:t>
            </a:r>
            <a:r>
              <a:rPr lang="en-US" altLang="en-US" sz="1400" dirty="0" err="1" smtClean="0">
                <a:latin typeface="Comic Sans MS" pitchFamily="66" charset="0"/>
              </a:rPr>
              <a:t>fft</a:t>
            </a:r>
            <a:r>
              <a:rPr lang="en-US" altLang="en-US" sz="1400" dirty="0" smtClean="0">
                <a:latin typeface="Comic Sans MS" pitchFamily="66" charset="0"/>
              </a:rPr>
              <a:t>(I).’).’;</a:t>
            </a:r>
            <a:endParaRPr lang="en-US" altLang="en-US" sz="1400" dirty="0">
              <a:latin typeface="Comic Sans MS" pitchFamily="66" charset="0"/>
            </a:endParaRPr>
          </a:p>
        </p:txBody>
      </p:sp>
      <p:sp>
        <p:nvSpPr>
          <p:cNvPr id="18" name="Title 4"/>
          <p:cNvSpPr>
            <a:spLocks noGrp="1"/>
          </p:cNvSpPr>
          <p:nvPr>
            <p:ph type="title"/>
          </p:nvPr>
        </p:nvSpPr>
        <p:spPr>
          <a:xfrm>
            <a:off x="391520" y="914400"/>
            <a:ext cx="8371480" cy="723900"/>
          </a:xfrm>
        </p:spPr>
        <p:txBody>
          <a:bodyPr/>
          <a:lstStyle/>
          <a:p>
            <a:r>
              <a:rPr lang="en-US" dirty="0" smtClean="0"/>
              <a:t>Matlab’s Discrete Fourier Transforms</a:t>
            </a:r>
            <a:endParaRPr lang="en-US" dirty="0"/>
          </a:p>
        </p:txBody>
      </p:sp>
    </p:spTree>
    <p:extLst>
      <p:ext uri="{BB962C8B-B14F-4D97-AF65-F5344CB8AC3E}">
        <p14:creationId xmlns:p14="http://schemas.microsoft.com/office/powerpoint/2010/main" val="1531289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sz="quarter" idx="10"/>
          </p:nvPr>
        </p:nvSpPr>
        <p:spPr/>
        <p:txBody>
          <a:bodyPr/>
          <a:lstStyle/>
          <a:p>
            <a:pPr>
              <a:defRPr/>
            </a:pPr>
            <a:r>
              <a:rPr lang="en-US" smtClean="0"/>
              <a:t>4 October 2016</a:t>
            </a:r>
            <a:endParaRPr lang="en-US"/>
          </a:p>
        </p:txBody>
      </p:sp>
      <p:sp>
        <p:nvSpPr>
          <p:cNvPr id="15" name="Slide Number Placeholder 3"/>
          <p:cNvSpPr>
            <a:spLocks noGrp="1"/>
          </p:cNvSpPr>
          <p:nvPr>
            <p:ph type="sldNum" sz="quarter" idx="11"/>
          </p:nvPr>
        </p:nvSpPr>
        <p:spPr/>
        <p:txBody>
          <a:bodyPr/>
          <a:lstStyle/>
          <a:p>
            <a:pPr>
              <a:defRPr/>
            </a:pPr>
            <a:fld id="{8793AD6F-106A-4E9F-AB63-07D26192C4C5}" type="slidenum">
              <a:rPr lang="en-US"/>
              <a:pPr>
                <a:defRPr/>
              </a:pPr>
              <a:t>47</a:t>
            </a:fld>
            <a:endParaRPr lang="en-US"/>
          </a:p>
        </p:txBody>
      </p:sp>
      <p:sp>
        <p:nvSpPr>
          <p:cNvPr id="16"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48133" name="Picture 2" descr="freq-plane-cd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828800" cy="1828800"/>
          </a:xfrm>
          <a:prstGeom prst="rect">
            <a:avLst/>
          </a:prstGeom>
          <a:noFill/>
          <a:ln w="9525">
            <a:solidFill>
              <a:schemeClr val="tx1"/>
            </a:solidFill>
            <a:miter lim="800000"/>
            <a:headEnd/>
            <a:tailEnd/>
          </a:ln>
          <a:effectLst>
            <a:outerShdw blurRad="63500" dist="635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48134" name="Rectangle 3"/>
          <p:cNvSpPr>
            <a:spLocks noGrp="1" noChangeArrowheads="1"/>
          </p:cNvSpPr>
          <p:nvPr>
            <p:ph type="title"/>
          </p:nvPr>
        </p:nvSpPr>
        <p:spPr>
          <a:xfrm>
            <a:off x="381000" y="990600"/>
            <a:ext cx="7772400" cy="723900"/>
          </a:xfrm>
        </p:spPr>
        <p:txBody>
          <a:bodyPr/>
          <a:lstStyle/>
          <a:p>
            <a:r>
              <a:rPr lang="en-US" altLang="en-US" sz="3200" smtClean="0"/>
              <a:t>What are 2D sinusoids?</a:t>
            </a:r>
          </a:p>
        </p:txBody>
      </p:sp>
      <p:sp>
        <p:nvSpPr>
          <p:cNvPr id="48135" name="Text Box 4"/>
          <p:cNvSpPr txBox="1">
            <a:spLocks noChangeArrowheads="1"/>
          </p:cNvSpPr>
          <p:nvPr/>
        </p:nvSpPr>
        <p:spPr bwMode="auto">
          <a:xfrm>
            <a:off x="6553200" y="5911850"/>
            <a:ext cx="2116138"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Cont’d. on next page.</a:t>
            </a:r>
          </a:p>
        </p:txBody>
      </p:sp>
      <p:graphicFrame>
        <p:nvGraphicFramePr>
          <p:cNvPr id="48136" name="Object 5"/>
          <p:cNvGraphicFramePr>
            <a:graphicFrameLocks noChangeAspect="1"/>
          </p:cNvGraphicFramePr>
          <p:nvPr>
            <p:extLst>
              <p:ext uri="{D42A27DB-BD31-4B8C-83A1-F6EECF244321}">
                <p14:modId xmlns:p14="http://schemas.microsoft.com/office/powerpoint/2010/main" val="2852006462"/>
              </p:ext>
            </p:extLst>
          </p:nvPr>
        </p:nvGraphicFramePr>
        <p:xfrm>
          <a:off x="990600" y="2163939"/>
          <a:ext cx="5410200" cy="736600"/>
        </p:xfrm>
        <a:graphic>
          <a:graphicData uri="http://schemas.openxmlformats.org/presentationml/2006/ole">
            <mc:AlternateContent xmlns:mc="http://schemas.openxmlformats.org/markup-compatibility/2006">
              <mc:Choice xmlns:v="urn:schemas-microsoft-com:vml" Requires="v">
                <p:oleObj spid="_x0000_s48485" name="Equation" r:id="rId4" imgW="2425680" imgH="330120" progId="Equation.DSMT4">
                  <p:embed/>
                </p:oleObj>
              </mc:Choice>
              <mc:Fallback>
                <p:oleObj name="Equation" r:id="rId4" imgW="2425680" imgH="330120" progId="Equation.DSMT4">
                  <p:embed/>
                  <p:pic>
                    <p:nvPicPr>
                      <p:cNvPr id="0" name="Object 5"/>
                      <p:cNvPicPr>
                        <a:picLocks noChangeAspect="1" noChangeArrowheads="1"/>
                      </p:cNvPicPr>
                      <p:nvPr/>
                    </p:nvPicPr>
                    <p:blipFill>
                      <a:blip r:embed="rId5"/>
                      <a:srcRect/>
                      <a:stretch>
                        <a:fillRect/>
                      </a:stretch>
                    </p:blipFill>
                    <p:spPr bwMode="auto">
                      <a:xfrm>
                        <a:off x="990600" y="2163939"/>
                        <a:ext cx="54102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6"/>
          <p:cNvGraphicFramePr>
            <a:graphicFrameLocks noChangeAspect="1"/>
          </p:cNvGraphicFramePr>
          <p:nvPr>
            <p:extLst>
              <p:ext uri="{D42A27DB-BD31-4B8C-83A1-F6EECF244321}">
                <p14:modId xmlns:p14="http://schemas.microsoft.com/office/powerpoint/2010/main" val="942252446"/>
              </p:ext>
            </p:extLst>
          </p:nvPr>
        </p:nvGraphicFramePr>
        <p:xfrm>
          <a:off x="990600" y="3349978"/>
          <a:ext cx="6881812" cy="528638"/>
        </p:xfrm>
        <a:graphic>
          <a:graphicData uri="http://schemas.openxmlformats.org/presentationml/2006/ole">
            <mc:AlternateContent xmlns:mc="http://schemas.openxmlformats.org/markup-compatibility/2006">
              <mc:Choice xmlns:v="urn:schemas-microsoft-com:vml" Requires="v">
                <p:oleObj spid="_x0000_s48486" name="Equation" r:id="rId6" imgW="3784320" imgH="291960" progId="Equation.DSMT4">
                  <p:embed/>
                </p:oleObj>
              </mc:Choice>
              <mc:Fallback>
                <p:oleObj name="Equation" r:id="rId6" imgW="3784320" imgH="291960" progId="Equation.DSMT4">
                  <p:embed/>
                  <p:pic>
                    <p:nvPicPr>
                      <p:cNvPr id="0" name="Object 6"/>
                      <p:cNvPicPr>
                        <a:picLocks noChangeAspect="1" noChangeArrowheads="1"/>
                      </p:cNvPicPr>
                      <p:nvPr/>
                    </p:nvPicPr>
                    <p:blipFill>
                      <a:blip r:embed="rId7"/>
                      <a:srcRect/>
                      <a:stretch>
                        <a:fillRect/>
                      </a:stretch>
                    </p:blipFill>
                    <p:spPr bwMode="auto">
                      <a:xfrm>
                        <a:off x="990600" y="3349978"/>
                        <a:ext cx="6881812"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8" name="Text Box 7"/>
          <p:cNvSpPr txBox="1">
            <a:spLocks noChangeArrowheads="1"/>
          </p:cNvSpPr>
          <p:nvPr/>
        </p:nvSpPr>
        <p:spPr bwMode="auto">
          <a:xfrm>
            <a:off x="381000" y="2926821"/>
            <a:ext cx="804863"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where</a:t>
            </a:r>
          </a:p>
        </p:txBody>
      </p:sp>
      <p:sp>
        <p:nvSpPr>
          <p:cNvPr id="48139" name="Text Box 8"/>
          <p:cNvSpPr txBox="1">
            <a:spLocks noChangeArrowheads="1"/>
          </p:cNvSpPr>
          <p:nvPr/>
        </p:nvSpPr>
        <p:spPr bwMode="auto">
          <a:xfrm>
            <a:off x="381000" y="1740782"/>
            <a:ext cx="5302250"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Times New Roman" pitchFamily="18" charset="0"/>
              </a:rPr>
              <a:t>To simplify the situation assume </a:t>
            </a:r>
            <a:r>
              <a:rPr lang="en-US" altLang="en-US" sz="2000" i="1" dirty="0">
                <a:latin typeface="Times New Roman" pitchFamily="18" charset="0"/>
              </a:rPr>
              <a:t>R</a:t>
            </a:r>
            <a:r>
              <a:rPr lang="en-US" altLang="en-US" sz="2000" dirty="0">
                <a:latin typeface="Times New Roman" pitchFamily="18" charset="0"/>
              </a:rPr>
              <a:t> = </a:t>
            </a:r>
            <a:r>
              <a:rPr lang="en-US" altLang="en-US" sz="2000" i="1" dirty="0">
                <a:latin typeface="Times New Roman" pitchFamily="18" charset="0"/>
              </a:rPr>
              <a:t>C</a:t>
            </a:r>
            <a:r>
              <a:rPr lang="en-US" altLang="en-US" sz="2000" dirty="0">
                <a:latin typeface="Times New Roman" pitchFamily="18" charset="0"/>
              </a:rPr>
              <a:t> = </a:t>
            </a:r>
            <a:r>
              <a:rPr lang="en-US" altLang="en-US" sz="2000" i="1" dirty="0">
                <a:latin typeface="Times New Roman" pitchFamily="18" charset="0"/>
              </a:rPr>
              <a:t>N</a:t>
            </a:r>
            <a:r>
              <a:rPr lang="en-US" altLang="en-US" sz="2000" dirty="0">
                <a:latin typeface="Times New Roman" pitchFamily="18" charset="0"/>
              </a:rPr>
              <a:t>.  Then</a:t>
            </a:r>
            <a:endParaRPr lang="en-US" altLang="en-US" sz="2000" i="1" dirty="0">
              <a:latin typeface="Times New Roman" pitchFamily="18" charset="0"/>
            </a:endParaRPr>
          </a:p>
        </p:txBody>
      </p:sp>
      <p:graphicFrame>
        <p:nvGraphicFramePr>
          <p:cNvPr id="48140" name="Object 9"/>
          <p:cNvGraphicFramePr>
            <a:graphicFrameLocks noChangeAspect="1"/>
          </p:cNvGraphicFramePr>
          <p:nvPr>
            <p:extLst>
              <p:ext uri="{D42A27DB-BD31-4B8C-83A1-F6EECF244321}">
                <p14:modId xmlns:p14="http://schemas.microsoft.com/office/powerpoint/2010/main" val="2930357185"/>
              </p:ext>
            </p:extLst>
          </p:nvPr>
        </p:nvGraphicFramePr>
        <p:xfrm>
          <a:off x="990600" y="4328055"/>
          <a:ext cx="773112" cy="600075"/>
        </p:xfrm>
        <a:graphic>
          <a:graphicData uri="http://schemas.openxmlformats.org/presentationml/2006/ole">
            <mc:AlternateContent xmlns:mc="http://schemas.openxmlformats.org/markup-compatibility/2006">
              <mc:Choice xmlns:v="urn:schemas-microsoft-com:vml" Requires="v">
                <p:oleObj spid="_x0000_s48487" name="Equation" r:id="rId8" imgW="507960" imgH="393480" progId="Equation.DSMT4">
                  <p:embed/>
                </p:oleObj>
              </mc:Choice>
              <mc:Fallback>
                <p:oleObj name="Equation" r:id="rId8" imgW="507960" imgH="393480" progId="Equation.DSMT4">
                  <p:embed/>
                  <p:pic>
                    <p:nvPicPr>
                      <p:cNvPr id="0" name="Object 9"/>
                      <p:cNvPicPr>
                        <a:picLocks noChangeAspect="1" noChangeArrowheads="1"/>
                      </p:cNvPicPr>
                      <p:nvPr/>
                    </p:nvPicPr>
                    <p:blipFill>
                      <a:blip r:embed="rId9"/>
                      <a:srcRect/>
                      <a:stretch>
                        <a:fillRect/>
                      </a:stretch>
                    </p:blipFill>
                    <p:spPr bwMode="auto">
                      <a:xfrm>
                        <a:off x="990600" y="4328055"/>
                        <a:ext cx="773112"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Text Box 10"/>
          <p:cNvSpPr txBox="1">
            <a:spLocks noChangeArrowheads="1"/>
          </p:cNvSpPr>
          <p:nvPr/>
        </p:nvSpPr>
        <p:spPr bwMode="auto">
          <a:xfrm>
            <a:off x="381000" y="3904898"/>
            <a:ext cx="760413"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sym typeface="Symbol" pitchFamily="18" charset="2"/>
              </a:rPr>
              <a:t>Write</a:t>
            </a:r>
            <a:endParaRPr lang="en-US" altLang="en-US" sz="2000">
              <a:latin typeface="Comic Sans MS" pitchFamily="66" charset="0"/>
              <a:sym typeface="Symbol" pitchFamily="18" charset="2"/>
            </a:endParaRPr>
          </a:p>
        </p:txBody>
      </p:sp>
      <p:graphicFrame>
        <p:nvGraphicFramePr>
          <p:cNvPr id="48142" name="Object 11"/>
          <p:cNvGraphicFramePr>
            <a:graphicFrameLocks noChangeAspect="1"/>
          </p:cNvGraphicFramePr>
          <p:nvPr>
            <p:extLst>
              <p:ext uri="{D42A27DB-BD31-4B8C-83A1-F6EECF244321}">
                <p14:modId xmlns:p14="http://schemas.microsoft.com/office/powerpoint/2010/main" val="4293511243"/>
              </p:ext>
            </p:extLst>
          </p:nvPr>
        </p:nvGraphicFramePr>
        <p:xfrm>
          <a:off x="990600" y="5377569"/>
          <a:ext cx="7769225" cy="508000"/>
        </p:xfrm>
        <a:graphic>
          <a:graphicData uri="http://schemas.openxmlformats.org/presentationml/2006/ole">
            <mc:AlternateContent xmlns:mc="http://schemas.openxmlformats.org/markup-compatibility/2006">
              <mc:Choice xmlns:v="urn:schemas-microsoft-com:vml" Requires="v">
                <p:oleObj spid="_x0000_s48488" name="Equation" r:id="rId10" imgW="4317840" imgH="279360" progId="Equation.DSMT4">
                  <p:embed/>
                </p:oleObj>
              </mc:Choice>
              <mc:Fallback>
                <p:oleObj name="Equation" r:id="rId10" imgW="4317840" imgH="279360" progId="Equation.DSMT4">
                  <p:embed/>
                  <p:pic>
                    <p:nvPicPr>
                      <p:cNvPr id="0" name="Object 11"/>
                      <p:cNvPicPr>
                        <a:picLocks noChangeAspect="1" noChangeArrowheads="1"/>
                      </p:cNvPicPr>
                      <p:nvPr/>
                    </p:nvPicPr>
                    <p:blipFill>
                      <a:blip r:embed="rId11"/>
                      <a:srcRect/>
                      <a:stretch>
                        <a:fillRect/>
                      </a:stretch>
                    </p:blipFill>
                    <p:spPr bwMode="auto">
                      <a:xfrm>
                        <a:off x="990600" y="5377569"/>
                        <a:ext cx="77692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3" name="Text Box 12"/>
          <p:cNvSpPr txBox="1">
            <a:spLocks noChangeArrowheads="1"/>
          </p:cNvSpPr>
          <p:nvPr/>
        </p:nvSpPr>
        <p:spPr bwMode="auto">
          <a:xfrm>
            <a:off x="381000" y="4954412"/>
            <a:ext cx="2719388"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Then by Euler’s relation,</a:t>
            </a:r>
          </a:p>
        </p:txBody>
      </p:sp>
      <p:sp>
        <p:nvSpPr>
          <p:cNvPr id="48144" name="Text Box 13"/>
          <p:cNvSpPr txBox="1">
            <a:spLocks noChangeArrowheads="1"/>
          </p:cNvSpPr>
          <p:nvPr/>
        </p:nvSpPr>
        <p:spPr bwMode="auto">
          <a:xfrm>
            <a:off x="5715000" y="4038600"/>
            <a:ext cx="2819400" cy="954088"/>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dirty="0">
                <a:latin typeface="Comic Sans MS" pitchFamily="66" charset="0"/>
              </a:rPr>
              <a:t>Note: since images are indexed by row &amp; col with r  down and c to the right, </a:t>
            </a:r>
            <a:r>
              <a:rPr lang="el-GR" altLang="en-US" sz="1400" dirty="0">
                <a:latin typeface="Comic Sans MS" pitchFamily="66" charset="0"/>
              </a:rPr>
              <a:t>θ</a:t>
            </a:r>
            <a:r>
              <a:rPr lang="en-US" altLang="en-US" sz="1400" dirty="0">
                <a:latin typeface="Comic Sans MS" pitchFamily="66" charset="0"/>
              </a:rPr>
              <a:t> is positive in the clockwise direction.</a:t>
            </a:r>
            <a:endParaRPr lang="el-GR" altLang="en-US" sz="1400" dirty="0">
              <a:latin typeface="Comic Sans MS" pitchFamily="66"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2"/>
          <p:cNvSpPr>
            <a:spLocks noGrp="1"/>
          </p:cNvSpPr>
          <p:nvPr>
            <p:ph type="dt" sz="quarter" idx="10"/>
          </p:nvPr>
        </p:nvSpPr>
        <p:spPr/>
        <p:txBody>
          <a:bodyPr/>
          <a:lstStyle/>
          <a:p>
            <a:pPr>
              <a:defRPr/>
            </a:pPr>
            <a:r>
              <a:rPr lang="en-US" smtClean="0"/>
              <a:t>4 October 2016</a:t>
            </a:r>
            <a:endParaRPr lang="en-US"/>
          </a:p>
        </p:txBody>
      </p:sp>
      <p:sp>
        <p:nvSpPr>
          <p:cNvPr id="19" name="Slide Number Placeholder 3"/>
          <p:cNvSpPr>
            <a:spLocks noGrp="1"/>
          </p:cNvSpPr>
          <p:nvPr>
            <p:ph type="sldNum" sz="quarter" idx="11"/>
          </p:nvPr>
        </p:nvSpPr>
        <p:spPr/>
        <p:txBody>
          <a:bodyPr/>
          <a:lstStyle/>
          <a:p>
            <a:pPr>
              <a:defRPr/>
            </a:pPr>
            <a:fld id="{49EAB099-BD95-4136-8B28-24D555026B18}" type="slidenum">
              <a:rPr lang="en-US"/>
              <a:pPr>
                <a:defRPr/>
              </a:pPr>
              <a:t>48</a:t>
            </a:fld>
            <a:endParaRPr lang="en-US"/>
          </a:p>
        </p:txBody>
      </p:sp>
      <p:sp>
        <p:nvSpPr>
          <p:cNvPr id="2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49157" name="Rectangle 2"/>
          <p:cNvSpPr>
            <a:spLocks noGrp="1" noChangeArrowheads="1"/>
          </p:cNvSpPr>
          <p:nvPr>
            <p:ph type="title"/>
          </p:nvPr>
        </p:nvSpPr>
        <p:spPr>
          <a:xfrm>
            <a:off x="457200" y="990600"/>
            <a:ext cx="7772400" cy="723900"/>
          </a:xfrm>
        </p:spPr>
        <p:txBody>
          <a:bodyPr/>
          <a:lstStyle/>
          <a:p>
            <a:r>
              <a:rPr lang="en-US" altLang="en-US" sz="3200" smtClean="0"/>
              <a:t>What are 2D sinusoids? (cont’d.)</a:t>
            </a:r>
          </a:p>
        </p:txBody>
      </p:sp>
      <p:graphicFrame>
        <p:nvGraphicFramePr>
          <p:cNvPr id="49158" name="Object 3"/>
          <p:cNvGraphicFramePr>
            <a:graphicFrameLocks noChangeAspect="1"/>
          </p:cNvGraphicFramePr>
          <p:nvPr>
            <p:extLst>
              <p:ext uri="{D42A27DB-BD31-4B8C-83A1-F6EECF244321}">
                <p14:modId xmlns:p14="http://schemas.microsoft.com/office/powerpoint/2010/main" val="3222938166"/>
              </p:ext>
            </p:extLst>
          </p:nvPr>
        </p:nvGraphicFramePr>
        <p:xfrm>
          <a:off x="965200" y="2225675"/>
          <a:ext cx="5481638" cy="773113"/>
        </p:xfrm>
        <a:graphic>
          <a:graphicData uri="http://schemas.openxmlformats.org/presentationml/2006/ole">
            <mc:AlternateContent xmlns:mc="http://schemas.openxmlformats.org/markup-compatibility/2006">
              <mc:Choice xmlns:v="urn:schemas-microsoft-com:vml" Requires="v">
                <p:oleObj spid="_x0000_s49606" name="Equation" r:id="rId3" imgW="3047760" imgH="317160" progId="Equation.DSMT4">
                  <p:embed/>
                </p:oleObj>
              </mc:Choice>
              <mc:Fallback>
                <p:oleObj name="Equation" r:id="rId3" imgW="3047760" imgH="317160" progId="Equation.DSMT4">
                  <p:embed/>
                  <p:pic>
                    <p:nvPicPr>
                      <p:cNvPr id="0" name="Object 3"/>
                      <p:cNvPicPr>
                        <a:picLocks noChangeAspect="1" noChangeArrowheads="1"/>
                      </p:cNvPicPr>
                      <p:nvPr/>
                    </p:nvPicPr>
                    <p:blipFill>
                      <a:blip r:embed="rId4"/>
                      <a:srcRect t="-34325"/>
                      <a:stretch>
                        <a:fillRect/>
                      </a:stretch>
                    </p:blipFill>
                    <p:spPr bwMode="auto">
                      <a:xfrm>
                        <a:off x="965200" y="2225675"/>
                        <a:ext cx="5481638"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9" name="Object 4"/>
          <p:cNvGraphicFramePr>
            <a:graphicFrameLocks noChangeAspect="1"/>
          </p:cNvGraphicFramePr>
          <p:nvPr>
            <p:extLst>
              <p:ext uri="{D42A27DB-BD31-4B8C-83A1-F6EECF244321}">
                <p14:modId xmlns:p14="http://schemas.microsoft.com/office/powerpoint/2010/main" val="17513468"/>
              </p:ext>
            </p:extLst>
          </p:nvPr>
        </p:nvGraphicFramePr>
        <p:xfrm>
          <a:off x="963613" y="3444875"/>
          <a:ext cx="5438775" cy="774700"/>
        </p:xfrm>
        <a:graphic>
          <a:graphicData uri="http://schemas.openxmlformats.org/presentationml/2006/ole">
            <mc:AlternateContent xmlns:mc="http://schemas.openxmlformats.org/markup-compatibility/2006">
              <mc:Choice xmlns:v="urn:schemas-microsoft-com:vml" Requires="v">
                <p:oleObj spid="_x0000_s49607" name="Equation" r:id="rId5" imgW="3022560" imgH="317160" progId="Equation.DSMT4">
                  <p:embed/>
                </p:oleObj>
              </mc:Choice>
              <mc:Fallback>
                <p:oleObj name="Equation" r:id="rId5" imgW="3022560" imgH="317160" progId="Equation.DSMT4">
                  <p:embed/>
                  <p:pic>
                    <p:nvPicPr>
                      <p:cNvPr id="0" name="Object 4"/>
                      <p:cNvPicPr>
                        <a:picLocks noChangeAspect="1" noChangeArrowheads="1"/>
                      </p:cNvPicPr>
                      <p:nvPr/>
                    </p:nvPicPr>
                    <p:blipFill>
                      <a:blip r:embed="rId6"/>
                      <a:srcRect t="-34325"/>
                      <a:stretch>
                        <a:fillRect/>
                      </a:stretch>
                    </p:blipFill>
                    <p:spPr bwMode="auto">
                      <a:xfrm>
                        <a:off x="963613" y="3444875"/>
                        <a:ext cx="543877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0" name="Text Box 5"/>
          <p:cNvSpPr txBox="1">
            <a:spLocks noChangeArrowheads="1"/>
          </p:cNvSpPr>
          <p:nvPr/>
        </p:nvSpPr>
        <p:spPr bwMode="auto">
          <a:xfrm>
            <a:off x="457200" y="1905000"/>
            <a:ext cx="2717800"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Both the real part of this,</a:t>
            </a:r>
          </a:p>
        </p:txBody>
      </p:sp>
      <p:sp>
        <p:nvSpPr>
          <p:cNvPr id="49161" name="Text Box 6"/>
          <p:cNvSpPr txBox="1">
            <a:spLocks noChangeArrowheads="1"/>
          </p:cNvSpPr>
          <p:nvPr/>
        </p:nvSpPr>
        <p:spPr bwMode="auto">
          <a:xfrm>
            <a:off x="457200" y="3048000"/>
            <a:ext cx="2535238"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and the imaginary part,</a:t>
            </a:r>
          </a:p>
        </p:txBody>
      </p:sp>
      <p:sp>
        <p:nvSpPr>
          <p:cNvPr id="49162" name="Text Box 7"/>
          <p:cNvSpPr txBox="1">
            <a:spLocks noChangeArrowheads="1"/>
          </p:cNvSpPr>
          <p:nvPr/>
        </p:nvSpPr>
        <p:spPr bwMode="auto">
          <a:xfrm>
            <a:off x="457200" y="4327525"/>
            <a:ext cx="7127875"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are sinusoidal “gratings” of unit amplitude, period </a:t>
            </a:r>
            <a:r>
              <a:rPr lang="en-US" altLang="en-US" sz="2000">
                <a:latin typeface="Times New Roman" pitchFamily="18" charset="0"/>
                <a:sym typeface="Symbol" pitchFamily="18" charset="2"/>
              </a:rPr>
              <a:t> and direction .</a:t>
            </a:r>
          </a:p>
        </p:txBody>
      </p:sp>
      <p:sp>
        <p:nvSpPr>
          <p:cNvPr id="49163" name="Text Box 9"/>
          <p:cNvSpPr txBox="1">
            <a:spLocks noChangeArrowheads="1"/>
          </p:cNvSpPr>
          <p:nvPr/>
        </p:nvSpPr>
        <p:spPr bwMode="auto">
          <a:xfrm>
            <a:off x="457200" y="4911725"/>
            <a:ext cx="833438"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Then  </a:t>
            </a:r>
          </a:p>
        </p:txBody>
      </p:sp>
      <p:sp>
        <p:nvSpPr>
          <p:cNvPr id="49164" name="Text Box 11"/>
          <p:cNvSpPr txBox="1">
            <a:spLocks noChangeArrowheads="1"/>
          </p:cNvSpPr>
          <p:nvPr/>
        </p:nvSpPr>
        <p:spPr bwMode="auto">
          <a:xfrm>
            <a:off x="1600200" y="4911725"/>
            <a:ext cx="2994025"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is the radian frequency, and</a:t>
            </a:r>
          </a:p>
        </p:txBody>
      </p:sp>
      <p:sp>
        <p:nvSpPr>
          <p:cNvPr id="49165" name="Text Box 12"/>
          <p:cNvSpPr txBox="1">
            <a:spLocks noChangeArrowheads="1"/>
          </p:cNvSpPr>
          <p:nvPr/>
        </p:nvSpPr>
        <p:spPr bwMode="auto">
          <a:xfrm>
            <a:off x="4800600" y="4911725"/>
            <a:ext cx="3505200"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the frequency, of the wavefront  </a:t>
            </a:r>
          </a:p>
        </p:txBody>
      </p:sp>
      <p:sp>
        <p:nvSpPr>
          <p:cNvPr id="49166" name="Text Box 15"/>
          <p:cNvSpPr txBox="1">
            <a:spLocks noChangeArrowheads="1"/>
          </p:cNvSpPr>
          <p:nvPr/>
        </p:nvSpPr>
        <p:spPr bwMode="auto">
          <a:xfrm>
            <a:off x="457200" y="5597525"/>
            <a:ext cx="550863"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sym typeface="Symbol" pitchFamily="18" charset="2"/>
              </a:rPr>
              <a:t>and</a:t>
            </a:r>
            <a:endParaRPr lang="en-US" altLang="en-US" sz="2000">
              <a:latin typeface="Comic Sans MS" pitchFamily="66" charset="0"/>
              <a:sym typeface="Symbol" pitchFamily="18" charset="2"/>
            </a:endParaRPr>
          </a:p>
        </p:txBody>
      </p:sp>
      <p:sp>
        <p:nvSpPr>
          <p:cNvPr id="49167" name="Text Box 17"/>
          <p:cNvSpPr txBox="1">
            <a:spLocks noChangeArrowheads="1"/>
          </p:cNvSpPr>
          <p:nvPr/>
        </p:nvSpPr>
        <p:spPr bwMode="auto">
          <a:xfrm>
            <a:off x="1752600" y="5597525"/>
            <a:ext cx="5640388"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Times New Roman" pitchFamily="18" charset="0"/>
              </a:rPr>
              <a:t>is the wavelength in pixels in the wavefront direction.</a:t>
            </a:r>
          </a:p>
        </p:txBody>
      </p:sp>
      <p:graphicFrame>
        <p:nvGraphicFramePr>
          <p:cNvPr id="49168" name="Object 10"/>
          <p:cNvGraphicFramePr>
            <a:graphicFrameLocks noChangeAspect="1"/>
          </p:cNvGraphicFramePr>
          <p:nvPr>
            <p:extLst>
              <p:ext uri="{D42A27DB-BD31-4B8C-83A1-F6EECF244321}">
                <p14:modId xmlns:p14="http://schemas.microsoft.com/office/powerpoint/2010/main" val="229261168"/>
              </p:ext>
            </p:extLst>
          </p:nvPr>
        </p:nvGraphicFramePr>
        <p:xfrm>
          <a:off x="1133475" y="4810125"/>
          <a:ext cx="522288" cy="600075"/>
        </p:xfrm>
        <a:graphic>
          <a:graphicData uri="http://schemas.openxmlformats.org/presentationml/2006/ole">
            <mc:AlternateContent xmlns:mc="http://schemas.openxmlformats.org/markup-compatibility/2006">
              <mc:Choice xmlns:v="urn:schemas-microsoft-com:vml" Requires="v">
                <p:oleObj spid="_x0000_s49608" name="Equation" r:id="rId7" imgW="342720" imgH="393480" progId="Equation.DSMT4">
                  <p:embed/>
                </p:oleObj>
              </mc:Choice>
              <mc:Fallback>
                <p:oleObj name="Equation" r:id="rId7" imgW="342720" imgH="393480" progId="Equation.DSMT4">
                  <p:embed/>
                  <p:pic>
                    <p:nvPicPr>
                      <p:cNvPr id="0" name="Object 10"/>
                      <p:cNvPicPr>
                        <a:picLocks noChangeAspect="1" noChangeArrowheads="1"/>
                      </p:cNvPicPr>
                      <p:nvPr/>
                    </p:nvPicPr>
                    <p:blipFill>
                      <a:blip r:embed="rId8"/>
                      <a:srcRect/>
                      <a:stretch>
                        <a:fillRect/>
                      </a:stretch>
                    </p:blipFill>
                    <p:spPr bwMode="auto">
                      <a:xfrm>
                        <a:off x="1133475" y="4810125"/>
                        <a:ext cx="5222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9" name="Object 13"/>
          <p:cNvGraphicFramePr>
            <a:graphicFrameLocks noChangeAspect="1"/>
          </p:cNvGraphicFramePr>
          <p:nvPr>
            <p:extLst>
              <p:ext uri="{D42A27DB-BD31-4B8C-83A1-F6EECF244321}">
                <p14:modId xmlns:p14="http://schemas.microsoft.com/office/powerpoint/2010/main" val="429266710"/>
              </p:ext>
            </p:extLst>
          </p:nvPr>
        </p:nvGraphicFramePr>
        <p:xfrm>
          <a:off x="4540250" y="4810125"/>
          <a:ext cx="309563" cy="600075"/>
        </p:xfrm>
        <a:graphic>
          <a:graphicData uri="http://schemas.openxmlformats.org/presentationml/2006/ole">
            <mc:AlternateContent xmlns:mc="http://schemas.openxmlformats.org/markup-compatibility/2006">
              <mc:Choice xmlns:v="urn:schemas-microsoft-com:vml" Requires="v">
                <p:oleObj spid="_x0000_s49609" name="Equation" r:id="rId9" imgW="203040" imgH="393480" progId="Equation.DSMT4">
                  <p:embed/>
                </p:oleObj>
              </mc:Choice>
              <mc:Fallback>
                <p:oleObj name="Equation" r:id="rId9" imgW="203040" imgH="393480" progId="Equation.DSMT4">
                  <p:embed/>
                  <p:pic>
                    <p:nvPicPr>
                      <p:cNvPr id="0" name="Object 13"/>
                      <p:cNvPicPr>
                        <a:picLocks noChangeAspect="1" noChangeArrowheads="1"/>
                      </p:cNvPicPr>
                      <p:nvPr/>
                    </p:nvPicPr>
                    <p:blipFill>
                      <a:blip r:embed="rId10"/>
                      <a:srcRect/>
                      <a:stretch>
                        <a:fillRect/>
                      </a:stretch>
                    </p:blipFill>
                    <p:spPr bwMode="auto">
                      <a:xfrm>
                        <a:off x="4540250" y="4810125"/>
                        <a:ext cx="309563"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0" name="Object 16"/>
          <p:cNvGraphicFramePr>
            <a:graphicFrameLocks noChangeAspect="1"/>
          </p:cNvGraphicFramePr>
          <p:nvPr>
            <p:extLst>
              <p:ext uri="{D42A27DB-BD31-4B8C-83A1-F6EECF244321}">
                <p14:modId xmlns:p14="http://schemas.microsoft.com/office/powerpoint/2010/main" val="773813132"/>
              </p:ext>
            </p:extLst>
          </p:nvPr>
        </p:nvGraphicFramePr>
        <p:xfrm>
          <a:off x="1074738" y="5495925"/>
          <a:ext cx="679450" cy="600075"/>
        </p:xfrm>
        <a:graphic>
          <a:graphicData uri="http://schemas.openxmlformats.org/presentationml/2006/ole">
            <mc:AlternateContent xmlns:mc="http://schemas.openxmlformats.org/markup-compatibility/2006">
              <mc:Choice xmlns:v="urn:schemas-microsoft-com:vml" Requires="v">
                <p:oleObj spid="_x0000_s49610" name="Equation" r:id="rId11" imgW="444240" imgH="393480" progId="Equation.DSMT4">
                  <p:embed/>
                </p:oleObj>
              </mc:Choice>
              <mc:Fallback>
                <p:oleObj name="Equation" r:id="rId11" imgW="444240" imgH="393480" progId="Equation.DSMT4">
                  <p:embed/>
                  <p:pic>
                    <p:nvPicPr>
                      <p:cNvPr id="0" name="Object 16"/>
                      <p:cNvPicPr>
                        <a:picLocks noChangeAspect="1" noChangeArrowheads="1"/>
                      </p:cNvPicPr>
                      <p:nvPr/>
                    </p:nvPicPr>
                    <p:blipFill>
                      <a:blip r:embed="rId12"/>
                      <a:srcRect/>
                      <a:stretch>
                        <a:fillRect/>
                      </a:stretch>
                    </p:blipFill>
                    <p:spPr bwMode="auto">
                      <a:xfrm>
                        <a:off x="1074738" y="5495925"/>
                        <a:ext cx="6794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quarter" idx="10"/>
          </p:nvPr>
        </p:nvSpPr>
        <p:spPr/>
        <p:txBody>
          <a:bodyPr/>
          <a:lstStyle/>
          <a:p>
            <a:pPr>
              <a:defRPr/>
            </a:pPr>
            <a:r>
              <a:rPr lang="en-US" smtClean="0"/>
              <a:t>4 October 2016</a:t>
            </a:r>
            <a:endParaRPr lang="en-US"/>
          </a:p>
        </p:txBody>
      </p:sp>
      <p:sp>
        <p:nvSpPr>
          <p:cNvPr id="14" name="Slide Number Placeholder 3"/>
          <p:cNvSpPr>
            <a:spLocks noGrp="1"/>
          </p:cNvSpPr>
          <p:nvPr>
            <p:ph type="sldNum" sz="quarter" idx="11"/>
          </p:nvPr>
        </p:nvSpPr>
        <p:spPr/>
        <p:txBody>
          <a:bodyPr/>
          <a:lstStyle/>
          <a:p>
            <a:pPr>
              <a:defRPr/>
            </a:pPr>
            <a:fld id="{95141BCD-D6F9-42F2-846C-D543E9E18625}" type="slidenum">
              <a:rPr lang="en-US"/>
              <a:pPr>
                <a:defRPr/>
              </a:pPr>
              <a:t>49</a:t>
            </a:fld>
            <a:endParaRPr lang="en-US"/>
          </a:p>
        </p:txBody>
      </p:sp>
      <p:sp>
        <p:nvSpPr>
          <p:cNvPr id="15"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0181" name="Rectangle 2"/>
          <p:cNvSpPr>
            <a:spLocks noGrp="1" noChangeArrowheads="1"/>
          </p:cNvSpPr>
          <p:nvPr>
            <p:ph type="title"/>
          </p:nvPr>
        </p:nvSpPr>
        <p:spPr>
          <a:xfrm>
            <a:off x="457200" y="1257300"/>
            <a:ext cx="2819400" cy="723900"/>
          </a:xfrm>
        </p:spPr>
        <p:txBody>
          <a:bodyPr/>
          <a:lstStyle/>
          <a:p>
            <a:r>
              <a:rPr lang="en-US" altLang="en-US" smtClean="0"/>
              <a:t>2D Sinusoids:</a:t>
            </a:r>
          </a:p>
        </p:txBody>
      </p:sp>
      <p:pic>
        <p:nvPicPr>
          <p:cNvPr id="50182" name="Picture 3" descr="cosine grating period"/>
          <p:cNvPicPr>
            <a:picLocks noChangeAspect="1" noChangeArrowheads="1"/>
          </p:cNvPicPr>
          <p:nvPr/>
        </p:nvPicPr>
        <p:blipFill>
          <a:blip r:embed="rId3">
            <a:extLst>
              <a:ext uri="{28A0092B-C50C-407E-A947-70E740481C1C}">
                <a14:useLocalDpi xmlns:a14="http://schemas.microsoft.com/office/drawing/2010/main" val="0"/>
              </a:ext>
            </a:extLst>
          </a:blip>
          <a:srcRect r="140" b="140"/>
          <a:stretch>
            <a:fillRect/>
          </a:stretch>
        </p:blipFill>
        <p:spPr bwMode="auto">
          <a:xfrm>
            <a:off x="5257800" y="2362200"/>
            <a:ext cx="3259138"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4" descr="cosine grating amplitude"/>
          <p:cNvPicPr>
            <a:picLocks noChangeAspect="1" noChangeArrowheads="1"/>
          </p:cNvPicPr>
          <p:nvPr/>
        </p:nvPicPr>
        <p:blipFill>
          <a:blip r:embed="rId4">
            <a:extLst>
              <a:ext uri="{28A0092B-C50C-407E-A947-70E740481C1C}">
                <a14:useLocalDpi xmlns:a14="http://schemas.microsoft.com/office/drawing/2010/main" val="0"/>
              </a:ext>
            </a:extLst>
          </a:blip>
          <a:srcRect t="10527" b="10527"/>
          <a:stretch>
            <a:fillRect/>
          </a:stretch>
        </p:blipFill>
        <p:spPr bwMode="auto">
          <a:xfrm>
            <a:off x="457200" y="3429000"/>
            <a:ext cx="432435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4" name="Group 5"/>
          <p:cNvGrpSpPr>
            <a:grpSpLocks/>
          </p:cNvGrpSpPr>
          <p:nvPr/>
        </p:nvGrpSpPr>
        <p:grpSpPr bwMode="auto">
          <a:xfrm>
            <a:off x="5486400" y="3549650"/>
            <a:ext cx="1143000" cy="336550"/>
            <a:chOff x="2208" y="1776"/>
            <a:chExt cx="720" cy="212"/>
          </a:xfrm>
        </p:grpSpPr>
        <p:sp>
          <p:nvSpPr>
            <p:cNvPr id="50190" name="Line 6"/>
            <p:cNvSpPr>
              <a:spLocks noChangeShapeType="1"/>
            </p:cNvSpPr>
            <p:nvPr/>
          </p:nvSpPr>
          <p:spPr bwMode="auto">
            <a:xfrm>
              <a:off x="2256" y="1776"/>
              <a:ext cx="672" cy="0"/>
            </a:xfrm>
            <a:prstGeom prst="line">
              <a:avLst/>
            </a:prstGeom>
            <a:noFill/>
            <a:ln w="28575">
              <a:solidFill>
                <a:srgbClr val="00FF00"/>
              </a:solidFill>
              <a:round/>
              <a:headEnd/>
              <a:tailEnd type="triangle" w="med" len="med"/>
            </a:ln>
            <a:effectLst>
              <a:outerShdw dist="17961" dir="2700000" algn="ctr" rotWithShape="0">
                <a:schemeClr val="tx2">
                  <a:alpha val="50000"/>
                </a:scheme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50191" name="Text Box 7"/>
            <p:cNvSpPr txBox="1">
              <a:spLocks noChangeArrowheads="1"/>
            </p:cNvSpPr>
            <p:nvPr/>
          </p:nvSpPr>
          <p:spPr bwMode="auto">
            <a:xfrm>
              <a:off x="2208" y="1776"/>
              <a:ext cx="713" cy="212"/>
            </a:xfrm>
            <a:prstGeom prst="rect">
              <a:avLst/>
            </a:prstGeom>
            <a:noFill/>
            <a:ln>
              <a:noFill/>
            </a:ln>
            <a:effectLst>
              <a:outerShdw dist="17961" dir="2700000" algn="ctr" rotWithShape="0">
                <a:schemeClr val="tx2">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FF00"/>
                  </a:solidFill>
                </a:rPr>
                <a:t>orientation</a:t>
              </a:r>
            </a:p>
          </p:txBody>
        </p:sp>
      </p:grpSp>
      <p:sp>
        <p:nvSpPr>
          <p:cNvPr id="50185" name="Text Box 8"/>
          <p:cNvSpPr txBox="1">
            <a:spLocks noChangeArrowheads="1"/>
          </p:cNvSpPr>
          <p:nvPr/>
        </p:nvSpPr>
        <p:spPr bwMode="auto">
          <a:xfrm>
            <a:off x="457200" y="2286000"/>
            <a:ext cx="3581400" cy="1016000"/>
          </a:xfrm>
          <a:prstGeom prst="rect">
            <a:avLst/>
          </a:prstGeom>
          <a:solidFill>
            <a:schemeClr val="bg1"/>
          </a:solidFill>
          <a:ln w="9525">
            <a:solidFill>
              <a:schemeClr val="tx1"/>
            </a:solidFill>
            <a:miter lim="800000"/>
            <a:headEnd/>
            <a:tailEnd/>
          </a:ln>
          <a:effectLst>
            <a:outerShdw blurRad="63500" dist="76200" dir="2700000" algn="ctr" rotWithShape="0">
              <a:schemeClr val="tx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smtClean="0"/>
              <a:t>are </a:t>
            </a:r>
            <a:r>
              <a:rPr lang="en-US" altLang="en-US" sz="2000" dirty="0"/>
              <a:t>plane waves with grayscale amplitudes,  periods in terms of lengths, ...</a:t>
            </a:r>
          </a:p>
        </p:txBody>
      </p:sp>
      <p:graphicFrame>
        <p:nvGraphicFramePr>
          <p:cNvPr id="50186" name="Object 9"/>
          <p:cNvGraphicFramePr>
            <a:graphicFrameLocks noChangeAspect="1"/>
          </p:cNvGraphicFramePr>
          <p:nvPr>
            <p:extLst>
              <p:ext uri="{D42A27DB-BD31-4B8C-83A1-F6EECF244321}">
                <p14:modId xmlns:p14="http://schemas.microsoft.com/office/powerpoint/2010/main" val="2770441586"/>
              </p:ext>
            </p:extLst>
          </p:nvPr>
        </p:nvGraphicFramePr>
        <p:xfrm>
          <a:off x="4133850" y="1295400"/>
          <a:ext cx="4475163" cy="685800"/>
        </p:xfrm>
        <a:graphic>
          <a:graphicData uri="http://schemas.openxmlformats.org/presentationml/2006/ole">
            <mc:AlternateContent xmlns:mc="http://schemas.openxmlformats.org/markup-compatibility/2006">
              <mc:Choice xmlns:v="urn:schemas-microsoft-com:vml" Requires="v">
                <p:oleObj spid="_x0000_s50277" name="Equation" r:id="rId5" imgW="2984400" imgH="457200" progId="Equation.DSMT4">
                  <p:embed/>
                </p:oleObj>
              </mc:Choice>
              <mc:Fallback>
                <p:oleObj name="Equation" r:id="rId5" imgW="2984400" imgH="457200" progId="Equation.DSMT4">
                  <p:embed/>
                  <p:pic>
                    <p:nvPicPr>
                      <p:cNvPr id="0" name="Object 9"/>
                      <p:cNvPicPr>
                        <a:picLocks noChangeAspect="1" noChangeArrowheads="1"/>
                      </p:cNvPicPr>
                      <p:nvPr/>
                    </p:nvPicPr>
                    <p:blipFill>
                      <a:blip r:embed="rId6"/>
                      <a:srcRect/>
                      <a:stretch>
                        <a:fillRect/>
                      </a:stretch>
                    </p:blipFill>
                    <p:spPr bwMode="auto">
                      <a:xfrm>
                        <a:off x="4133850" y="1295400"/>
                        <a:ext cx="447516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7" name="Text Box 10"/>
          <p:cNvSpPr txBox="1">
            <a:spLocks noChangeArrowheads="1"/>
          </p:cNvSpPr>
          <p:nvPr/>
        </p:nvSpPr>
        <p:spPr bwMode="auto">
          <a:xfrm>
            <a:off x="4657725" y="5205413"/>
            <a:ext cx="3238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i="1">
                <a:solidFill>
                  <a:srgbClr val="0000FF"/>
                </a:solidFill>
                <a:latin typeface="Times New Roman" pitchFamily="18" charset="0"/>
              </a:rPr>
              <a:t>A</a:t>
            </a:r>
            <a:endParaRPr lang="en-US" altLang="en-US" sz="1800">
              <a:solidFill>
                <a:srgbClr val="0000FF"/>
              </a:solidFill>
              <a:latin typeface="Times New Roman" pitchFamily="18" charset="0"/>
            </a:endParaRPr>
          </a:p>
        </p:txBody>
      </p:sp>
      <p:sp>
        <p:nvSpPr>
          <p:cNvPr id="50188" name="Text Box 11"/>
          <p:cNvSpPr txBox="1">
            <a:spLocks noChangeArrowheads="1"/>
          </p:cNvSpPr>
          <p:nvPr/>
        </p:nvSpPr>
        <p:spPr bwMode="auto">
          <a:xfrm>
            <a:off x="5895975" y="3100388"/>
            <a:ext cx="303213" cy="366712"/>
          </a:xfrm>
          <a:prstGeom prst="rect">
            <a:avLst/>
          </a:prstGeom>
          <a:noFill/>
          <a:ln>
            <a:noFill/>
          </a:ln>
          <a:effectLst>
            <a:outerShdw dist="17961" dir="2700000" algn="ctr" rotWithShape="0">
              <a:schemeClr val="tx2">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i="1">
                <a:solidFill>
                  <a:srgbClr val="00FF00"/>
                </a:solidFill>
                <a:latin typeface="Symbol" pitchFamily="18" charset="2"/>
              </a:rPr>
              <a:t>q</a:t>
            </a:r>
            <a:endParaRPr lang="en-US" altLang="en-US" sz="1800">
              <a:latin typeface="Symbol" pitchFamily="18" charset="2"/>
            </a:endParaRPr>
          </a:p>
        </p:txBody>
      </p:sp>
      <p:sp>
        <p:nvSpPr>
          <p:cNvPr id="50189" name="Text Box 12"/>
          <p:cNvSpPr txBox="1">
            <a:spLocks noChangeArrowheads="1"/>
          </p:cNvSpPr>
          <p:nvPr/>
        </p:nvSpPr>
        <p:spPr bwMode="auto">
          <a:xfrm>
            <a:off x="6067425" y="5715000"/>
            <a:ext cx="16621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Symbol" pitchFamily="18" charset="2"/>
              </a:rPr>
              <a:t>f</a:t>
            </a:r>
            <a:r>
              <a:rPr lang="en-US" altLang="en-US" sz="1800" dirty="0">
                <a:latin typeface="Times New Roman" pitchFamily="18" charset="0"/>
              </a:rPr>
              <a:t> </a:t>
            </a:r>
            <a:r>
              <a:rPr lang="en-US" altLang="en-US" sz="1800" dirty="0"/>
              <a:t>= phase shift</a:t>
            </a:r>
            <a:endParaRPr lang="en-US" altLang="en-US" sz="1800" dirty="0">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3398"/>
          <a:stretch/>
        </p:blipFill>
        <p:spPr>
          <a:xfrm>
            <a:off x="915916" y="1666110"/>
            <a:ext cx="7318248" cy="4419600"/>
          </a:xfrm>
          <a:prstGeom prst="rect">
            <a:avLst/>
          </a:prstGeom>
        </p:spPr>
      </p:pic>
      <p:sp>
        <p:nvSpPr>
          <p:cNvPr id="8" name="Date Placeholder 2"/>
          <p:cNvSpPr>
            <a:spLocks noGrp="1"/>
          </p:cNvSpPr>
          <p:nvPr>
            <p:ph type="dt" sz="quarter" idx="10"/>
          </p:nvPr>
        </p:nvSpPr>
        <p:spPr/>
        <p:txBody>
          <a:bodyPr/>
          <a:lstStyle/>
          <a:p>
            <a:pPr>
              <a:defRPr/>
            </a:pPr>
            <a:r>
              <a:rPr lang="en-US" smtClean="0"/>
              <a:t>4 October 2016</a:t>
            </a:r>
            <a:endParaRPr lang="en-US" dirty="0"/>
          </a:p>
        </p:txBody>
      </p:sp>
      <p:sp>
        <p:nvSpPr>
          <p:cNvPr id="9" name="Slide Number Placeholder 3"/>
          <p:cNvSpPr>
            <a:spLocks noGrp="1"/>
          </p:cNvSpPr>
          <p:nvPr>
            <p:ph type="sldNum" sz="quarter" idx="11"/>
          </p:nvPr>
        </p:nvSpPr>
        <p:spPr/>
        <p:txBody>
          <a:bodyPr/>
          <a:lstStyle/>
          <a:p>
            <a:pPr>
              <a:defRPr/>
            </a:pPr>
            <a:fld id="{451C8DFF-FBD7-496D-B91C-559BF1D39FB9}" type="slidenum">
              <a:rPr lang="en-US"/>
              <a:pPr>
                <a:defRPr/>
              </a:pPr>
              <a:t>5</a:t>
            </a:fld>
            <a:endParaRPr lang="en-US" dirty="0"/>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173" name="Rectangle 2"/>
          <p:cNvSpPr>
            <a:spLocks noGrp="1" noChangeArrowheads="1"/>
          </p:cNvSpPr>
          <p:nvPr>
            <p:ph type="title"/>
          </p:nvPr>
        </p:nvSpPr>
        <p:spPr>
          <a:xfrm>
            <a:off x="266700" y="953304"/>
            <a:ext cx="8610600" cy="646896"/>
          </a:xfrm>
        </p:spPr>
        <p:txBody>
          <a:bodyPr wrap="square">
            <a:spAutoFit/>
          </a:bodyPr>
          <a:lstStyle/>
          <a:p>
            <a:pPr marL="1719263" indent="-1719263" algn="ctr"/>
            <a:r>
              <a:rPr lang="en-US" altLang="en-US" dirty="0" smtClean="0"/>
              <a:t>Example: Frequency-Domain Representation</a:t>
            </a:r>
          </a:p>
        </p:txBody>
      </p:sp>
    </p:spTree>
    <p:extLst>
      <p:ext uri="{BB962C8B-B14F-4D97-AF65-F5344CB8AC3E}">
        <p14:creationId xmlns:p14="http://schemas.microsoft.com/office/powerpoint/2010/main" val="1025530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quarter" idx="10"/>
          </p:nvPr>
        </p:nvSpPr>
        <p:spPr/>
        <p:txBody>
          <a:bodyPr/>
          <a:lstStyle/>
          <a:p>
            <a:pPr>
              <a:defRPr/>
            </a:pPr>
            <a:r>
              <a:rPr lang="en-US" smtClean="0"/>
              <a:t>4 October 2016</a:t>
            </a:r>
            <a:endParaRPr lang="en-US"/>
          </a:p>
        </p:txBody>
      </p:sp>
      <p:sp>
        <p:nvSpPr>
          <p:cNvPr id="9" name="Slide Number Placeholder 3"/>
          <p:cNvSpPr>
            <a:spLocks noGrp="1"/>
          </p:cNvSpPr>
          <p:nvPr>
            <p:ph type="sldNum" sz="quarter" idx="11"/>
          </p:nvPr>
        </p:nvSpPr>
        <p:spPr/>
        <p:txBody>
          <a:bodyPr/>
          <a:lstStyle/>
          <a:p>
            <a:pPr>
              <a:defRPr/>
            </a:pPr>
            <a:fld id="{711C4339-747B-4075-8864-4EC4EE57AE66}" type="slidenum">
              <a:rPr lang="en-US"/>
              <a:pPr>
                <a:defRPr/>
              </a:pPr>
              <a:t>50</a:t>
            </a:fld>
            <a:endParaRPr lang="en-US"/>
          </a:p>
        </p:txBody>
      </p:sp>
      <p:sp>
        <p:nvSpPr>
          <p:cNvPr id="10"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51205" name="Group 2"/>
          <p:cNvGrpSpPr>
            <a:grpSpLocks/>
          </p:cNvGrpSpPr>
          <p:nvPr/>
        </p:nvGrpSpPr>
        <p:grpSpPr bwMode="auto">
          <a:xfrm>
            <a:off x="965200" y="2679700"/>
            <a:ext cx="7213600" cy="3263900"/>
            <a:chOff x="632" y="1488"/>
            <a:chExt cx="4544" cy="2056"/>
          </a:xfrm>
        </p:grpSpPr>
        <p:pic>
          <p:nvPicPr>
            <p:cNvPr id="51209" name="Picture 3" descr="cosine grating shi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1488"/>
              <a:ext cx="2056" cy="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4" descr="cosine grating rotat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 y="1488"/>
              <a:ext cx="2056" cy="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6" name="Rectangle 5"/>
          <p:cNvSpPr>
            <a:spLocks noGrp="1" noChangeArrowheads="1"/>
          </p:cNvSpPr>
          <p:nvPr>
            <p:ph type="title"/>
          </p:nvPr>
        </p:nvSpPr>
        <p:spPr>
          <a:xfrm>
            <a:off x="838200" y="1409700"/>
            <a:ext cx="2819400" cy="723900"/>
          </a:xfrm>
        </p:spPr>
        <p:txBody>
          <a:bodyPr/>
          <a:lstStyle/>
          <a:p>
            <a:r>
              <a:rPr lang="en-US" altLang="en-US" smtClean="0"/>
              <a:t>2D Sinusoids:</a:t>
            </a:r>
          </a:p>
        </p:txBody>
      </p:sp>
      <p:sp>
        <p:nvSpPr>
          <p:cNvPr id="51207" name="Text Box 6"/>
          <p:cNvSpPr txBox="1">
            <a:spLocks noChangeArrowheads="1"/>
          </p:cNvSpPr>
          <p:nvPr/>
        </p:nvSpPr>
        <p:spPr bwMode="auto">
          <a:xfrm>
            <a:off x="4953000" y="1447800"/>
            <a:ext cx="3124200" cy="711200"/>
          </a:xfrm>
          <a:prstGeom prst="rect">
            <a:avLst/>
          </a:prstGeom>
          <a:solidFill>
            <a:schemeClr val="bg1"/>
          </a:solidFill>
          <a:ln w="9525">
            <a:solidFill>
              <a:schemeClr val="tx1"/>
            </a:solidFill>
            <a:miter lim="800000"/>
            <a:headEnd/>
            <a:tailEnd/>
          </a:ln>
          <a:effectLst>
            <a:outerShdw blurRad="63500" dist="76200" dir="2700000" algn="ctr" rotWithShape="0">
              <a:schemeClr val="tx2">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 specific orientations,  </a:t>
            </a:r>
          </a:p>
          <a:p>
            <a:pPr algn="l"/>
            <a:r>
              <a:rPr lang="en-US" altLang="en-US" sz="2000"/>
              <a:t>    and phase shifts.</a:t>
            </a:r>
          </a:p>
        </p:txBody>
      </p:sp>
      <p:sp>
        <p:nvSpPr>
          <p:cNvPr id="51208" name="Text Box 7"/>
          <p:cNvSpPr txBox="1">
            <a:spLocks noChangeArrowheads="1"/>
          </p:cNvSpPr>
          <p:nvPr/>
        </p:nvSpPr>
        <p:spPr bwMode="auto">
          <a:xfrm rot="-1330041">
            <a:off x="2795588" y="3549650"/>
            <a:ext cx="1131887" cy="336550"/>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FF00"/>
                </a:solidFill>
              </a:rPr>
              <a:t>orientation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quarter" idx="10"/>
          </p:nvPr>
        </p:nvSpPr>
        <p:spPr/>
        <p:txBody>
          <a:bodyPr/>
          <a:lstStyle/>
          <a:p>
            <a:pPr>
              <a:defRPr/>
            </a:pPr>
            <a:r>
              <a:rPr lang="en-US" smtClean="0"/>
              <a:t>4 October 2016</a:t>
            </a:r>
            <a:endParaRPr lang="en-US"/>
          </a:p>
        </p:txBody>
      </p:sp>
      <p:sp>
        <p:nvSpPr>
          <p:cNvPr id="28" name="Slide Number Placeholder 3"/>
          <p:cNvSpPr>
            <a:spLocks noGrp="1"/>
          </p:cNvSpPr>
          <p:nvPr>
            <p:ph type="sldNum" sz="quarter" idx="11"/>
          </p:nvPr>
        </p:nvSpPr>
        <p:spPr/>
        <p:txBody>
          <a:bodyPr/>
          <a:lstStyle/>
          <a:p>
            <a:pPr>
              <a:defRPr/>
            </a:pPr>
            <a:fld id="{E49C74CB-53E0-487D-BB79-4DBCD8A76C47}" type="slidenum">
              <a:rPr lang="en-US"/>
              <a:pPr>
                <a:defRPr/>
              </a:pPr>
              <a:t>51</a:t>
            </a:fld>
            <a:endParaRPr lang="en-US"/>
          </a:p>
        </p:txBody>
      </p:sp>
      <p:sp>
        <p:nvSpPr>
          <p:cNvPr id="2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2229" name="Rectangle 2"/>
          <p:cNvSpPr>
            <a:spLocks noGrp="1" noChangeArrowheads="1"/>
          </p:cNvSpPr>
          <p:nvPr>
            <p:ph type="title"/>
          </p:nvPr>
        </p:nvSpPr>
        <p:spPr>
          <a:xfrm>
            <a:off x="1181100" y="1104900"/>
            <a:ext cx="6781800" cy="723900"/>
          </a:xfrm>
        </p:spPr>
        <p:txBody>
          <a:bodyPr/>
          <a:lstStyle/>
          <a:p>
            <a:r>
              <a:rPr lang="en-US" altLang="en-US" smtClean="0"/>
              <a:t>The Fourier Transform of an Image</a:t>
            </a:r>
          </a:p>
        </p:txBody>
      </p:sp>
      <p:pic>
        <p:nvPicPr>
          <p:cNvPr id="52230" name="Picture 3" descr="trains-512"/>
          <p:cNvPicPr>
            <a:picLocks noChangeAspect="1" noChangeArrowheads="1"/>
          </p:cNvPicPr>
          <p:nvPr/>
        </p:nvPicPr>
        <p:blipFill>
          <a:blip r:embed="rId2">
            <a:extLst>
              <a:ext uri="{28A0092B-C50C-407E-A947-70E740481C1C}">
                <a14:useLocalDpi xmlns:a14="http://schemas.microsoft.com/office/drawing/2010/main" val="0"/>
              </a:ext>
            </a:extLst>
          </a:blip>
          <a:srcRect l="7031" r="7031"/>
          <a:stretch>
            <a:fillRect/>
          </a:stretch>
        </p:blipFill>
        <p:spPr bwMode="auto">
          <a:xfrm>
            <a:off x="304800" y="2286000"/>
            <a:ext cx="274796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4" descr="trains-512-FFT-LogRe"/>
          <p:cNvPicPr>
            <a:picLocks noChangeAspect="1" noChangeArrowheads="1"/>
          </p:cNvPicPr>
          <p:nvPr/>
        </p:nvPicPr>
        <p:blipFill>
          <a:blip r:embed="rId3">
            <a:extLst>
              <a:ext uri="{28A0092B-C50C-407E-A947-70E740481C1C}">
                <a14:useLocalDpi xmlns:a14="http://schemas.microsoft.com/office/drawing/2010/main" val="0"/>
              </a:ext>
            </a:extLst>
          </a:blip>
          <a:srcRect l="7813" r="7813"/>
          <a:stretch>
            <a:fillRect/>
          </a:stretch>
        </p:blipFill>
        <p:spPr bwMode="auto">
          <a:xfrm>
            <a:off x="3200400" y="2286000"/>
            <a:ext cx="2700338"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5" descr="trains-512-FFT-LogIm"/>
          <p:cNvPicPr>
            <a:picLocks noChangeAspect="1" noChangeArrowheads="1"/>
          </p:cNvPicPr>
          <p:nvPr/>
        </p:nvPicPr>
        <p:blipFill>
          <a:blip r:embed="rId4">
            <a:extLst>
              <a:ext uri="{28A0092B-C50C-407E-A947-70E740481C1C}">
                <a14:useLocalDpi xmlns:a14="http://schemas.microsoft.com/office/drawing/2010/main" val="0"/>
              </a:ext>
            </a:extLst>
          </a:blip>
          <a:srcRect l="7813" r="7813"/>
          <a:stretch>
            <a:fillRect/>
          </a:stretch>
        </p:blipFill>
        <p:spPr bwMode="auto">
          <a:xfrm>
            <a:off x="6051550" y="2286000"/>
            <a:ext cx="2700338"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Text Box 6"/>
          <p:cNvSpPr txBox="1">
            <a:spLocks noChangeArrowheads="1"/>
          </p:cNvSpPr>
          <p:nvPr/>
        </p:nvSpPr>
        <p:spPr bwMode="auto">
          <a:xfrm>
            <a:off x="1535113" y="5562600"/>
            <a:ext cx="304800"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latin typeface="Times New Roman" pitchFamily="18" charset="0"/>
              </a:rPr>
              <a:t>I</a:t>
            </a:r>
          </a:p>
        </p:txBody>
      </p:sp>
      <p:sp>
        <p:nvSpPr>
          <p:cNvPr id="52234" name="Text Box 7"/>
          <p:cNvSpPr txBox="1">
            <a:spLocks noChangeArrowheads="1"/>
          </p:cNvSpPr>
          <p:nvPr/>
        </p:nvSpPr>
        <p:spPr bwMode="auto">
          <a:xfrm>
            <a:off x="3902075" y="5562600"/>
            <a:ext cx="1316038"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Re[</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p>
        </p:txBody>
      </p:sp>
      <p:sp>
        <p:nvSpPr>
          <p:cNvPr id="52235" name="Text Box 8"/>
          <p:cNvSpPr txBox="1">
            <a:spLocks noChangeArrowheads="1"/>
          </p:cNvSpPr>
          <p:nvPr/>
        </p:nvSpPr>
        <p:spPr bwMode="auto">
          <a:xfrm>
            <a:off x="6746875" y="5562600"/>
            <a:ext cx="1316038"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Im[</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p>
        </p:txBody>
      </p:sp>
      <p:grpSp>
        <p:nvGrpSpPr>
          <p:cNvPr id="52236" name="Group 9"/>
          <p:cNvGrpSpPr>
            <a:grpSpLocks/>
          </p:cNvGrpSpPr>
          <p:nvPr/>
        </p:nvGrpSpPr>
        <p:grpSpPr bwMode="auto">
          <a:xfrm>
            <a:off x="3200400" y="2193925"/>
            <a:ext cx="2673350" cy="3292475"/>
            <a:chOff x="2016" y="1382"/>
            <a:chExt cx="1684" cy="2074"/>
          </a:xfrm>
        </p:grpSpPr>
        <p:grpSp>
          <p:nvGrpSpPr>
            <p:cNvPr id="52248" name="Group 10"/>
            <p:cNvGrpSpPr>
              <a:grpSpLocks/>
            </p:cNvGrpSpPr>
            <p:nvPr/>
          </p:nvGrpSpPr>
          <p:grpSpPr bwMode="auto">
            <a:xfrm>
              <a:off x="2016" y="2448"/>
              <a:ext cx="1684" cy="250"/>
              <a:chOff x="2016" y="2448"/>
              <a:chExt cx="1684" cy="250"/>
            </a:xfrm>
          </p:grpSpPr>
          <p:sp>
            <p:nvSpPr>
              <p:cNvPr id="52252" name="Line 11"/>
              <p:cNvSpPr>
                <a:spLocks noChangeShapeType="1"/>
              </p:cNvSpPr>
              <p:nvPr/>
            </p:nvSpPr>
            <p:spPr bwMode="auto">
              <a:xfrm>
                <a:off x="2016" y="2448"/>
                <a:ext cx="1680"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53" name="Text Box 12"/>
              <p:cNvSpPr txBox="1">
                <a:spLocks noChangeArrowheads="1"/>
              </p:cNvSpPr>
              <p:nvPr/>
            </p:nvSpPr>
            <p:spPr bwMode="auto">
              <a:xfrm>
                <a:off x="3504" y="2448"/>
                <a:ext cx="19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u</a:t>
                </a:r>
              </a:p>
            </p:txBody>
          </p:sp>
        </p:grpSp>
        <p:grpSp>
          <p:nvGrpSpPr>
            <p:cNvPr id="52249" name="Group 13"/>
            <p:cNvGrpSpPr>
              <a:grpSpLocks/>
            </p:cNvGrpSpPr>
            <p:nvPr/>
          </p:nvGrpSpPr>
          <p:grpSpPr bwMode="auto">
            <a:xfrm>
              <a:off x="2592" y="1382"/>
              <a:ext cx="272" cy="2074"/>
              <a:chOff x="2592" y="1382"/>
              <a:chExt cx="272" cy="2074"/>
            </a:xfrm>
          </p:grpSpPr>
          <p:sp>
            <p:nvSpPr>
              <p:cNvPr id="52250" name="Line 14"/>
              <p:cNvSpPr>
                <a:spLocks noChangeShapeType="1"/>
              </p:cNvSpPr>
              <p:nvPr/>
            </p:nvSpPr>
            <p:spPr bwMode="auto">
              <a:xfrm flipV="1">
                <a:off x="2864" y="1440"/>
                <a:ext cx="0" cy="20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51" name="Text Box 15"/>
              <p:cNvSpPr txBox="1">
                <a:spLocks noChangeArrowheads="1"/>
              </p:cNvSpPr>
              <p:nvPr/>
            </p:nvSpPr>
            <p:spPr bwMode="auto">
              <a:xfrm>
                <a:off x="2592" y="1382"/>
                <a:ext cx="18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v</a:t>
                </a:r>
              </a:p>
            </p:txBody>
          </p:sp>
        </p:grpSp>
      </p:grpSp>
      <p:grpSp>
        <p:nvGrpSpPr>
          <p:cNvPr id="52237" name="Group 16"/>
          <p:cNvGrpSpPr>
            <a:grpSpLocks/>
          </p:cNvGrpSpPr>
          <p:nvPr/>
        </p:nvGrpSpPr>
        <p:grpSpPr bwMode="auto">
          <a:xfrm>
            <a:off x="6065838" y="2193925"/>
            <a:ext cx="2673350" cy="3292475"/>
            <a:chOff x="2016" y="1382"/>
            <a:chExt cx="1684" cy="2074"/>
          </a:xfrm>
        </p:grpSpPr>
        <p:grpSp>
          <p:nvGrpSpPr>
            <p:cNvPr id="52242" name="Group 17"/>
            <p:cNvGrpSpPr>
              <a:grpSpLocks/>
            </p:cNvGrpSpPr>
            <p:nvPr/>
          </p:nvGrpSpPr>
          <p:grpSpPr bwMode="auto">
            <a:xfrm>
              <a:off x="2016" y="2448"/>
              <a:ext cx="1684" cy="250"/>
              <a:chOff x="2016" y="2448"/>
              <a:chExt cx="1684" cy="250"/>
            </a:xfrm>
          </p:grpSpPr>
          <p:sp>
            <p:nvSpPr>
              <p:cNvPr id="52246" name="Line 18"/>
              <p:cNvSpPr>
                <a:spLocks noChangeShapeType="1"/>
              </p:cNvSpPr>
              <p:nvPr/>
            </p:nvSpPr>
            <p:spPr bwMode="auto">
              <a:xfrm>
                <a:off x="2016" y="2448"/>
                <a:ext cx="1680"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47" name="Text Box 19"/>
              <p:cNvSpPr txBox="1">
                <a:spLocks noChangeArrowheads="1"/>
              </p:cNvSpPr>
              <p:nvPr/>
            </p:nvSpPr>
            <p:spPr bwMode="auto">
              <a:xfrm>
                <a:off x="3504" y="2448"/>
                <a:ext cx="19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u</a:t>
                </a:r>
              </a:p>
            </p:txBody>
          </p:sp>
        </p:grpSp>
        <p:grpSp>
          <p:nvGrpSpPr>
            <p:cNvPr id="52243" name="Group 20"/>
            <p:cNvGrpSpPr>
              <a:grpSpLocks/>
            </p:cNvGrpSpPr>
            <p:nvPr/>
          </p:nvGrpSpPr>
          <p:grpSpPr bwMode="auto">
            <a:xfrm>
              <a:off x="2592" y="1382"/>
              <a:ext cx="272" cy="2074"/>
              <a:chOff x="2592" y="1382"/>
              <a:chExt cx="272" cy="2074"/>
            </a:xfrm>
          </p:grpSpPr>
          <p:sp>
            <p:nvSpPr>
              <p:cNvPr id="52244" name="Line 21"/>
              <p:cNvSpPr>
                <a:spLocks noChangeShapeType="1"/>
              </p:cNvSpPr>
              <p:nvPr/>
            </p:nvSpPr>
            <p:spPr bwMode="auto">
              <a:xfrm flipV="1">
                <a:off x="2864" y="1440"/>
                <a:ext cx="0" cy="2016"/>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45" name="Text Box 22"/>
              <p:cNvSpPr txBox="1">
                <a:spLocks noChangeArrowheads="1"/>
              </p:cNvSpPr>
              <p:nvPr/>
            </p:nvSpPr>
            <p:spPr bwMode="auto">
              <a:xfrm>
                <a:off x="2592" y="1382"/>
                <a:ext cx="18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v</a:t>
                </a:r>
              </a:p>
            </p:txBody>
          </p:sp>
        </p:grpSp>
      </p:grpSp>
      <p:sp>
        <p:nvSpPr>
          <p:cNvPr id="52238" name="Line 23"/>
          <p:cNvSpPr>
            <a:spLocks noChangeShapeType="1"/>
          </p:cNvSpPr>
          <p:nvPr/>
        </p:nvSpPr>
        <p:spPr bwMode="auto">
          <a:xfrm>
            <a:off x="304800" y="2286000"/>
            <a:ext cx="2667000"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39" name="Text Box 24"/>
          <p:cNvSpPr txBox="1">
            <a:spLocks noChangeArrowheads="1"/>
          </p:cNvSpPr>
          <p:nvPr/>
        </p:nvSpPr>
        <p:spPr bwMode="auto">
          <a:xfrm>
            <a:off x="381000" y="5105400"/>
            <a:ext cx="2825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r</a:t>
            </a:r>
          </a:p>
        </p:txBody>
      </p:sp>
      <p:sp>
        <p:nvSpPr>
          <p:cNvPr id="52240" name="Line 25"/>
          <p:cNvSpPr>
            <a:spLocks noChangeShapeType="1"/>
          </p:cNvSpPr>
          <p:nvPr/>
        </p:nvSpPr>
        <p:spPr bwMode="auto">
          <a:xfrm rot="10800000" flipV="1">
            <a:off x="304800" y="2286000"/>
            <a:ext cx="1588" cy="32004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41" name="Text Box 26"/>
          <p:cNvSpPr txBox="1">
            <a:spLocks noChangeArrowheads="1"/>
          </p:cNvSpPr>
          <p:nvPr/>
        </p:nvSpPr>
        <p:spPr bwMode="auto">
          <a:xfrm>
            <a:off x="2674938" y="2270125"/>
            <a:ext cx="296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chemeClr val="bg1"/>
                </a:solidFill>
                <a:latin typeface="Times New Roman" pitchFamily="18" charset="0"/>
              </a:rPr>
              <a:t>c</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quarter" idx="10"/>
          </p:nvPr>
        </p:nvSpPr>
        <p:spPr/>
        <p:txBody>
          <a:bodyPr/>
          <a:lstStyle/>
          <a:p>
            <a:pPr>
              <a:defRPr/>
            </a:pPr>
            <a:r>
              <a:rPr lang="en-US" smtClean="0"/>
              <a:t>4 October 2016</a:t>
            </a:r>
            <a:endParaRPr lang="en-US"/>
          </a:p>
        </p:txBody>
      </p:sp>
      <p:sp>
        <p:nvSpPr>
          <p:cNvPr id="7" name="Slide Number Placeholder 3"/>
          <p:cNvSpPr>
            <a:spLocks noGrp="1"/>
          </p:cNvSpPr>
          <p:nvPr>
            <p:ph type="sldNum" sz="quarter" idx="11"/>
          </p:nvPr>
        </p:nvSpPr>
        <p:spPr/>
        <p:txBody>
          <a:bodyPr/>
          <a:lstStyle/>
          <a:p>
            <a:pPr>
              <a:defRPr/>
            </a:pPr>
            <a:fld id="{7A4A1DC0-F6E3-472F-BB2C-E63DF539F71C}" type="slidenum">
              <a:rPr lang="en-US"/>
              <a:pPr>
                <a:defRPr/>
              </a:pPr>
              <a:t>52</a:t>
            </a:fld>
            <a:endParaRPr lang="en-US"/>
          </a:p>
        </p:txBody>
      </p:sp>
      <p:sp>
        <p:nvSpPr>
          <p:cNvPr id="8"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3253" name="Rectangle 2"/>
          <p:cNvSpPr>
            <a:spLocks noGrp="1" noChangeArrowheads="1"/>
          </p:cNvSpPr>
          <p:nvPr>
            <p:ph type="title"/>
          </p:nvPr>
        </p:nvSpPr>
        <p:spPr>
          <a:xfrm>
            <a:off x="457200" y="990600"/>
            <a:ext cx="7772400" cy="723900"/>
          </a:xfrm>
        </p:spPr>
        <p:txBody>
          <a:bodyPr/>
          <a:lstStyle/>
          <a:p>
            <a:r>
              <a:rPr lang="en-US" altLang="en-US" smtClean="0"/>
              <a:t>Points on the Fourier Plane</a:t>
            </a:r>
          </a:p>
        </p:txBody>
      </p:sp>
      <p:pic>
        <p:nvPicPr>
          <p:cNvPr id="53254" name="Picture 3" descr="FT-freq-1"/>
          <p:cNvPicPr>
            <a:picLocks noChangeAspect="1" noChangeArrowheads="1"/>
          </p:cNvPicPr>
          <p:nvPr/>
        </p:nvPicPr>
        <p:blipFill>
          <a:blip r:embed="rId2">
            <a:extLst>
              <a:ext uri="{28A0092B-C50C-407E-A947-70E740481C1C}">
                <a14:useLocalDpi xmlns:a14="http://schemas.microsoft.com/office/drawing/2010/main" val="0"/>
              </a:ext>
            </a:extLst>
          </a:blip>
          <a:srcRect l="32895" b="32877"/>
          <a:stretch>
            <a:fillRect/>
          </a:stretch>
        </p:blipFill>
        <p:spPr bwMode="auto">
          <a:xfrm>
            <a:off x="4724400" y="2133600"/>
            <a:ext cx="3730625" cy="3733800"/>
          </a:xfrm>
          <a:prstGeom prst="rect">
            <a:avLst/>
          </a:prstGeom>
          <a:noFill/>
          <a:ln>
            <a:noFill/>
          </a:ln>
          <a:effectLst>
            <a:outerShdw blurRad="63500" dist="63500"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 Box 4"/>
          <p:cNvSpPr txBox="1">
            <a:spLocks noChangeArrowheads="1"/>
          </p:cNvSpPr>
          <p:nvPr/>
        </p:nvSpPr>
        <p:spPr bwMode="auto">
          <a:xfrm>
            <a:off x="990600" y="2209800"/>
            <a:ext cx="3200400" cy="1631950"/>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If R=C=N the point at column freq. u and row freq. v represents a sinusoid with freq. </a:t>
            </a:r>
            <a:r>
              <a:rPr lang="el-GR" altLang="en-US" sz="2000">
                <a:latin typeface="Comic Sans MS" pitchFamily="66" charset="0"/>
              </a:rPr>
              <a:t>ω</a:t>
            </a:r>
            <a:r>
              <a:rPr lang="en-US" altLang="en-US" sz="2000">
                <a:latin typeface="Comic Sans MS" pitchFamily="66" charset="0"/>
              </a:rPr>
              <a:t> and orientation </a:t>
            </a:r>
            <a:r>
              <a:rPr lang="el-GR" altLang="en-US" sz="2000">
                <a:latin typeface="Comic Sans MS" pitchFamily="66" charset="0"/>
              </a:rPr>
              <a:t>θ</a:t>
            </a:r>
            <a:r>
              <a:rPr lang="en-US" altLang="en-US" sz="2000">
                <a:latin typeface="Comic Sans MS" pitchFamily="66" charset="0"/>
              </a:rPr>
              <a:t>.  </a:t>
            </a:r>
          </a:p>
        </p:txBody>
      </p:sp>
      <p:sp>
        <p:nvSpPr>
          <p:cNvPr id="53256" name="Text Box 5"/>
          <p:cNvSpPr txBox="1">
            <a:spLocks noChangeArrowheads="1"/>
          </p:cNvSpPr>
          <p:nvPr/>
        </p:nvSpPr>
        <p:spPr bwMode="auto">
          <a:xfrm>
            <a:off x="990600" y="4235450"/>
            <a:ext cx="3200400" cy="1631950"/>
          </a:xfrm>
          <a:prstGeom prst="rect">
            <a:avLst/>
          </a:prstGeom>
          <a:solidFill>
            <a:srgbClr val="99FF99"/>
          </a:solidFill>
          <a:ln>
            <a:noFill/>
          </a:ln>
          <a:effectLst>
            <a:outerShdw blurRad="63500" dist="63500"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If R ≠ C then </a:t>
            </a:r>
            <a:r>
              <a:rPr lang="el-GR" altLang="en-US" sz="2000">
                <a:latin typeface="Comic Sans MS" pitchFamily="66" charset="0"/>
              </a:rPr>
              <a:t>ω</a:t>
            </a:r>
            <a:r>
              <a:rPr lang="en-US" altLang="en-US" sz="2000">
                <a:latin typeface="Comic Sans MS" pitchFamily="66" charset="0"/>
              </a:rPr>
              <a:t> = 1/</a:t>
            </a:r>
            <a:r>
              <a:rPr lang="el-GR" altLang="en-US" sz="2000">
                <a:latin typeface="Comic Sans MS" pitchFamily="66" charset="0"/>
              </a:rPr>
              <a:t>λ</a:t>
            </a:r>
            <a:r>
              <a:rPr lang="en-US" altLang="en-US" sz="2000">
                <a:latin typeface="Comic Sans MS" pitchFamily="66" charset="0"/>
              </a:rPr>
              <a:t> where </a:t>
            </a:r>
            <a:r>
              <a:rPr lang="el-GR" altLang="en-US" sz="2000">
                <a:latin typeface="Comic Sans MS" pitchFamily="66" charset="0"/>
              </a:rPr>
              <a:t>λ</a:t>
            </a:r>
            <a:r>
              <a:rPr lang="en-US" altLang="en-US" sz="2000">
                <a:latin typeface="Comic Sans MS" pitchFamily="66" charset="0"/>
              </a:rPr>
              <a:t> is the length of vector (C/u, R/v) and the wavefront orientation is </a:t>
            </a:r>
            <a:r>
              <a:rPr lang="el-GR" altLang="en-US" sz="2000">
                <a:latin typeface="Comic Sans MS" pitchFamily="66" charset="0"/>
              </a:rPr>
              <a:t>θ</a:t>
            </a:r>
            <a:r>
              <a:rPr lang="en-US" altLang="en-US" sz="2000">
                <a:latin typeface="Comic Sans MS" pitchFamily="66" charset="0"/>
              </a:rPr>
              <a:t> = tan</a:t>
            </a:r>
            <a:r>
              <a:rPr lang="en-US" altLang="en-US" sz="2000" baseline="30000">
                <a:latin typeface="Comic Sans MS" pitchFamily="66" charset="0"/>
              </a:rPr>
              <a:t>-1</a:t>
            </a:r>
            <a:r>
              <a:rPr lang="en-US" altLang="en-US" sz="2000">
                <a:latin typeface="Comic Sans MS" pitchFamily="66" charset="0"/>
              </a:rPr>
              <a:t>[(v/R)/(u/C)].</a:t>
            </a:r>
            <a:endParaRPr lang="en-US" altLang="en-US" sz="2000">
              <a:latin typeface="Symbol" pitchFamily="18" charset="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2"/>
          <p:cNvSpPr>
            <a:spLocks noGrp="1"/>
          </p:cNvSpPr>
          <p:nvPr>
            <p:ph type="dt" sz="quarter" idx="10"/>
          </p:nvPr>
        </p:nvSpPr>
        <p:spPr/>
        <p:txBody>
          <a:bodyPr/>
          <a:lstStyle/>
          <a:p>
            <a:pPr>
              <a:defRPr/>
            </a:pPr>
            <a:r>
              <a:rPr lang="en-US" smtClean="0"/>
              <a:t>4 October 2016</a:t>
            </a:r>
            <a:endParaRPr lang="en-US"/>
          </a:p>
        </p:txBody>
      </p:sp>
      <p:sp>
        <p:nvSpPr>
          <p:cNvPr id="19" name="Slide Number Placeholder 3"/>
          <p:cNvSpPr>
            <a:spLocks noGrp="1"/>
          </p:cNvSpPr>
          <p:nvPr>
            <p:ph type="sldNum" sz="quarter" idx="11"/>
          </p:nvPr>
        </p:nvSpPr>
        <p:spPr/>
        <p:txBody>
          <a:bodyPr/>
          <a:lstStyle/>
          <a:p>
            <a:pPr>
              <a:defRPr/>
            </a:pPr>
            <a:fld id="{F937B759-498D-4383-9026-04901DF3C255}" type="slidenum">
              <a:rPr lang="en-US"/>
              <a:pPr>
                <a:defRPr/>
              </a:pPr>
              <a:t>53</a:t>
            </a:fld>
            <a:endParaRPr lang="en-US"/>
          </a:p>
        </p:txBody>
      </p:sp>
      <p:sp>
        <p:nvSpPr>
          <p:cNvPr id="20"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4277" name="Rectangle 2"/>
          <p:cNvSpPr>
            <a:spLocks noGrp="1" noChangeArrowheads="1"/>
          </p:cNvSpPr>
          <p:nvPr>
            <p:ph type="title"/>
          </p:nvPr>
        </p:nvSpPr>
        <p:spPr>
          <a:xfrm>
            <a:off x="304800" y="914400"/>
            <a:ext cx="7772400" cy="723900"/>
          </a:xfrm>
        </p:spPr>
        <p:txBody>
          <a:bodyPr/>
          <a:lstStyle/>
          <a:p>
            <a:r>
              <a:rPr lang="en-US" altLang="en-US" sz="2800" dirty="0" smtClean="0"/>
              <a:t>Points on the Fourier Plane (of a Digital Image)</a:t>
            </a:r>
          </a:p>
        </p:txBody>
      </p:sp>
      <p:pic>
        <p:nvPicPr>
          <p:cNvPr id="54278" name="Picture 3" descr="FT-freq-1"/>
          <p:cNvPicPr>
            <a:picLocks noChangeAspect="1" noChangeArrowheads="1"/>
          </p:cNvPicPr>
          <p:nvPr/>
        </p:nvPicPr>
        <p:blipFill>
          <a:blip r:embed="rId3">
            <a:extLst>
              <a:ext uri="{28A0092B-C50C-407E-A947-70E740481C1C}">
                <a14:useLocalDpi xmlns:a14="http://schemas.microsoft.com/office/drawing/2010/main" val="0"/>
              </a:ext>
            </a:extLst>
          </a:blip>
          <a:srcRect l="32895" b="32877"/>
          <a:stretch>
            <a:fillRect/>
          </a:stretch>
        </p:blipFill>
        <p:spPr bwMode="auto">
          <a:xfrm>
            <a:off x="4724400" y="2133600"/>
            <a:ext cx="3730625" cy="3733800"/>
          </a:xfrm>
          <a:prstGeom prst="rect">
            <a:avLst/>
          </a:prstGeom>
          <a:noFill/>
          <a:ln>
            <a:noFill/>
          </a:ln>
          <a:effectLst>
            <a:outerShdw blurRad="63500" dist="63500"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6"/>
          <p:cNvSpPr txBox="1">
            <a:spLocks noChangeArrowheads="1"/>
          </p:cNvSpPr>
          <p:nvPr/>
        </p:nvSpPr>
        <p:spPr bwMode="auto">
          <a:xfrm>
            <a:off x="5145088" y="1752600"/>
            <a:ext cx="1062037"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Times New Roman" pitchFamily="18" charset="0"/>
              </a:rPr>
              <a:t>-</a:t>
            </a:r>
            <a:r>
              <a:rPr lang="en-US" altLang="en-US" sz="1600" i="1" dirty="0">
                <a:latin typeface="Times New Roman" pitchFamily="18" charset="0"/>
              </a:rPr>
              <a:t>v</a:t>
            </a:r>
            <a:r>
              <a:rPr lang="en-US" altLang="en-US" sz="1400" dirty="0"/>
              <a:t> direction</a:t>
            </a:r>
          </a:p>
        </p:txBody>
      </p:sp>
      <p:sp>
        <p:nvSpPr>
          <p:cNvPr id="54281" name="Text Box 7"/>
          <p:cNvSpPr txBox="1">
            <a:spLocks noChangeArrowheads="1"/>
          </p:cNvSpPr>
          <p:nvPr/>
        </p:nvSpPr>
        <p:spPr bwMode="auto">
          <a:xfrm rot="5400000">
            <a:off x="8152606" y="4769644"/>
            <a:ext cx="1004888"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i="1" dirty="0">
                <a:solidFill>
                  <a:srgbClr val="0099CC"/>
                </a:solidFill>
                <a:latin typeface="Times New Roman" pitchFamily="18" charset="0"/>
              </a:rPr>
              <a:t>u</a:t>
            </a:r>
            <a:r>
              <a:rPr lang="en-US" altLang="en-US" sz="1400" dirty="0">
                <a:solidFill>
                  <a:srgbClr val="0099CC"/>
                </a:solidFill>
              </a:rPr>
              <a:t> direction</a:t>
            </a:r>
          </a:p>
        </p:txBody>
      </p:sp>
      <p:sp>
        <p:nvSpPr>
          <p:cNvPr id="54282" name="Text Box 8"/>
          <p:cNvSpPr txBox="1">
            <a:spLocks noChangeArrowheads="1"/>
          </p:cNvSpPr>
          <p:nvPr/>
        </p:nvSpPr>
        <p:spPr bwMode="auto">
          <a:xfrm rot="5400000">
            <a:off x="7266705" y="4251117"/>
            <a:ext cx="1132041" cy="33855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smtClean="0">
                <a:solidFill>
                  <a:srgbClr val="FF0000"/>
                </a:solidFill>
                <a:latin typeface="Times New Roman" pitchFamily="18" charset="0"/>
                <a:sym typeface="Symbol"/>
              </a:rPr>
              <a:t> </a:t>
            </a:r>
            <a:r>
              <a:rPr lang="en-US" altLang="en-US" sz="1400" dirty="0" smtClean="0">
                <a:solidFill>
                  <a:srgbClr val="FF0000"/>
                </a:solidFill>
              </a:rPr>
              <a:t>direction</a:t>
            </a:r>
            <a:endParaRPr lang="en-US" altLang="en-US" sz="1400" dirty="0">
              <a:solidFill>
                <a:srgbClr val="FF0000"/>
              </a:solidFill>
            </a:endParaRPr>
          </a:p>
        </p:txBody>
      </p:sp>
      <p:sp>
        <p:nvSpPr>
          <p:cNvPr id="54283" name="Text Box 9"/>
          <p:cNvSpPr txBox="1">
            <a:spLocks noChangeArrowheads="1"/>
          </p:cNvSpPr>
          <p:nvPr/>
        </p:nvSpPr>
        <p:spPr bwMode="auto">
          <a:xfrm>
            <a:off x="5029200" y="5029200"/>
            <a:ext cx="574675"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Times New Roman" pitchFamily="18" charset="0"/>
              </a:rPr>
              <a:t>(</a:t>
            </a:r>
            <a:r>
              <a:rPr lang="en-US" altLang="en-US" sz="1600">
                <a:solidFill>
                  <a:schemeClr val="accent1"/>
                </a:solidFill>
                <a:latin typeface="Times New Roman" pitchFamily="18" charset="0"/>
              </a:rPr>
              <a:t>0</a:t>
            </a:r>
            <a:r>
              <a:rPr lang="en-US" altLang="en-US" sz="1600">
                <a:latin typeface="Times New Roman" pitchFamily="18" charset="0"/>
              </a:rPr>
              <a:t>,0)</a:t>
            </a:r>
            <a:endParaRPr lang="en-US" altLang="en-US" sz="1400"/>
          </a:p>
        </p:txBody>
      </p:sp>
      <p:sp>
        <p:nvSpPr>
          <p:cNvPr id="54285" name="Text Box 13"/>
          <p:cNvSpPr txBox="1">
            <a:spLocks noChangeArrowheads="1"/>
          </p:cNvSpPr>
          <p:nvPr/>
        </p:nvSpPr>
        <p:spPr bwMode="auto">
          <a:xfrm>
            <a:off x="288925" y="3019425"/>
            <a:ext cx="4359275" cy="3381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Times New Roman" pitchFamily="18" charset="0"/>
              </a:rPr>
              <a:t>and the wavelength in the wavefront direction is</a:t>
            </a:r>
            <a:endParaRPr lang="en-US" altLang="en-US" sz="1600">
              <a:latin typeface="Times New Roman" pitchFamily="18" charset="0"/>
              <a:cs typeface="Times New Roman" pitchFamily="18" charset="0"/>
            </a:endParaRPr>
          </a:p>
        </p:txBody>
      </p:sp>
      <p:sp>
        <p:nvSpPr>
          <p:cNvPr id="54287" name="Text Box 16"/>
          <p:cNvSpPr txBox="1">
            <a:spLocks noChangeArrowheads="1"/>
          </p:cNvSpPr>
          <p:nvPr/>
        </p:nvSpPr>
        <p:spPr bwMode="auto">
          <a:xfrm>
            <a:off x="6053138" y="3048000"/>
            <a:ext cx="1719262"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of a digital image</a:t>
            </a:r>
          </a:p>
        </p:txBody>
      </p:sp>
      <p:sp>
        <p:nvSpPr>
          <p:cNvPr id="54288" name="Text Box 17"/>
          <p:cNvSpPr txBox="1">
            <a:spLocks noChangeArrowheads="1"/>
          </p:cNvSpPr>
          <p:nvPr/>
        </p:nvSpPr>
        <p:spPr bwMode="auto">
          <a:xfrm>
            <a:off x="7620000" y="1219200"/>
            <a:ext cx="1219200" cy="738188"/>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dirty="0">
                <a:latin typeface="Comic Sans MS" pitchFamily="66" charset="0"/>
              </a:rPr>
              <a:t>More about this later (pp. </a:t>
            </a:r>
            <a:r>
              <a:rPr lang="en-US" altLang="en-US" sz="1400" dirty="0" smtClean="0">
                <a:latin typeface="Comic Sans MS" pitchFamily="66" charset="0"/>
              </a:rPr>
              <a:t>73-94).</a:t>
            </a:r>
            <a:endParaRPr lang="en-US" altLang="en-US" sz="1400" dirty="0">
              <a:latin typeface="Comic Sans MS" pitchFamily="66" charset="0"/>
            </a:endParaRPr>
          </a:p>
        </p:txBody>
      </p:sp>
      <p:sp>
        <p:nvSpPr>
          <p:cNvPr id="54289" name="Text Box 17"/>
          <p:cNvSpPr txBox="1">
            <a:spLocks noChangeArrowheads="1"/>
          </p:cNvSpPr>
          <p:nvPr/>
        </p:nvSpPr>
        <p:spPr bwMode="auto">
          <a:xfrm>
            <a:off x="6553200" y="5400675"/>
            <a:ext cx="1906588" cy="738188"/>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latin typeface="Comic Sans MS" pitchFamily="66" charset="0"/>
              </a:rPr>
              <a:t>Note that the wave front direction = </a:t>
            </a:r>
            <a:r>
              <a:rPr lang="el-GR" altLang="en-US" sz="1400">
                <a:latin typeface="Comic Sans MS" pitchFamily="66" charset="0"/>
              </a:rPr>
              <a:t>θ</a:t>
            </a:r>
            <a:r>
              <a:rPr lang="en-US" altLang="en-US" sz="1400">
                <a:latin typeface="Comic Sans MS" pitchFamily="66" charset="0"/>
              </a:rPr>
              <a:t> only if R=C.</a:t>
            </a:r>
          </a:p>
        </p:txBody>
      </p:sp>
      <p:sp>
        <p:nvSpPr>
          <p:cNvPr id="54290" name="Text Box 10"/>
          <p:cNvSpPr txBox="1">
            <a:spLocks noChangeArrowheads="1"/>
          </p:cNvSpPr>
          <p:nvPr/>
        </p:nvSpPr>
        <p:spPr bwMode="auto">
          <a:xfrm>
            <a:off x="288925" y="1574800"/>
            <a:ext cx="4435475" cy="10779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Times New Roman" pitchFamily="18" charset="0"/>
              </a:rPr>
              <a:t>In the Fourier transform of an </a:t>
            </a:r>
            <a:r>
              <a:rPr lang="en-US" altLang="en-US" sz="1600" i="1" dirty="0" smtClean="0">
                <a:latin typeface="Times New Roman" pitchFamily="18" charset="0"/>
              </a:rPr>
              <a:t>R</a:t>
            </a:r>
            <a:r>
              <a:rPr lang="en-US" altLang="en-US" sz="1600" dirty="0" smtClean="0">
                <a:latin typeface="Times New Roman" pitchFamily="18" charset="0"/>
                <a:sym typeface="Symbol"/>
              </a:rPr>
              <a:t></a:t>
            </a:r>
            <a:r>
              <a:rPr lang="en-US" altLang="en-US" sz="1600" i="1" dirty="0" smtClean="0">
                <a:latin typeface="Times New Roman" pitchFamily="18" charset="0"/>
              </a:rPr>
              <a:t>C </a:t>
            </a:r>
            <a:r>
              <a:rPr lang="en-US" altLang="en-US" sz="1600" dirty="0" smtClean="0">
                <a:latin typeface="Times New Roman" pitchFamily="18" charset="0"/>
                <a:cs typeface="Times New Roman" pitchFamily="18" charset="0"/>
              </a:rPr>
              <a:t>digital </a:t>
            </a:r>
            <a:r>
              <a:rPr lang="en-US" altLang="en-US" sz="1600" dirty="0">
                <a:latin typeface="Times New Roman" pitchFamily="18" charset="0"/>
                <a:cs typeface="Times New Roman" pitchFamily="18" charset="0"/>
              </a:rPr>
              <a:t>image, positions </a:t>
            </a:r>
            <a:r>
              <a:rPr lang="en-US" altLang="en-US" sz="1600" i="1" dirty="0">
                <a:latin typeface="Times New Roman" pitchFamily="18" charset="0"/>
                <a:cs typeface="Times New Roman" pitchFamily="18" charset="0"/>
              </a:rPr>
              <a:t>u</a:t>
            </a:r>
            <a:r>
              <a:rPr lang="en-US" altLang="en-US" sz="1600" dirty="0">
                <a:latin typeface="Times New Roman" pitchFamily="18" charset="0"/>
                <a:cs typeface="Times New Roman" pitchFamily="18" charset="0"/>
              </a:rPr>
              <a:t> and </a:t>
            </a:r>
            <a:r>
              <a:rPr lang="en-US" altLang="en-US" sz="1600" i="1" dirty="0">
                <a:latin typeface="Times New Roman" pitchFamily="18" charset="0"/>
                <a:cs typeface="Times New Roman" pitchFamily="18" charset="0"/>
              </a:rPr>
              <a:t>v</a:t>
            </a:r>
            <a:r>
              <a:rPr lang="en-US" altLang="en-US" sz="1600" dirty="0">
                <a:latin typeface="Times New Roman" pitchFamily="18" charset="0"/>
                <a:cs typeface="Times New Roman" pitchFamily="18" charset="0"/>
              </a:rPr>
              <a:t> indicate the number of repetitions of the sinusoid in those directions. </a:t>
            </a:r>
            <a:r>
              <a:rPr lang="en-US" altLang="en-US" sz="1600" dirty="0">
                <a:latin typeface="Times New Roman" pitchFamily="18" charset="0"/>
                <a:cs typeface="Times New Roman" pitchFamily="18" charset="0"/>
                <a:sym typeface="Symbol" pitchFamily="18" charset="2"/>
              </a:rPr>
              <a:t>Therefore the wavelengths </a:t>
            </a:r>
            <a:r>
              <a:rPr lang="en-US" altLang="en-US" sz="1600" dirty="0">
                <a:latin typeface="Times New Roman" pitchFamily="18" charset="0"/>
                <a:cs typeface="Times New Roman" pitchFamily="18" charset="0"/>
              </a:rPr>
              <a:t>along the column and row axes</a:t>
            </a:r>
            <a:r>
              <a:rPr lang="en-US" altLang="en-US" sz="1600" dirty="0">
                <a:latin typeface="Times New Roman" pitchFamily="18" charset="0"/>
                <a:cs typeface="Times New Roman" pitchFamily="18" charset="0"/>
                <a:sym typeface="Symbol" pitchFamily="18" charset="2"/>
              </a:rPr>
              <a:t> are </a:t>
            </a:r>
            <a:endParaRPr lang="en-US" altLang="en-US" sz="1600" dirty="0">
              <a:latin typeface="Times New Roman" pitchFamily="18" charset="0"/>
              <a:cs typeface="Times New Roman" pitchFamily="18" charset="0"/>
            </a:endParaRPr>
          </a:p>
        </p:txBody>
      </p:sp>
      <p:sp>
        <p:nvSpPr>
          <p:cNvPr id="54291" name="Text Box 12"/>
          <p:cNvSpPr txBox="1">
            <a:spLocks noChangeArrowheads="1"/>
          </p:cNvSpPr>
          <p:nvPr/>
        </p:nvSpPr>
        <p:spPr bwMode="auto">
          <a:xfrm>
            <a:off x="288925" y="5346700"/>
            <a:ext cx="3902075"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Times New Roman" pitchFamily="18" charset="0"/>
              </a:rPr>
              <a:t>The wavefront direction is given by</a:t>
            </a:r>
            <a:endParaRPr lang="en-US" altLang="en-US" sz="1600">
              <a:latin typeface="Times New Roman" pitchFamily="18" charset="0"/>
              <a:cs typeface="Times New Roman" pitchFamily="18" charset="0"/>
            </a:endParaRPr>
          </a:p>
        </p:txBody>
      </p:sp>
      <p:sp>
        <p:nvSpPr>
          <p:cNvPr id="54295" name="Text Box 17"/>
          <p:cNvSpPr txBox="1">
            <a:spLocks noChangeArrowheads="1"/>
          </p:cNvSpPr>
          <p:nvPr/>
        </p:nvSpPr>
        <p:spPr bwMode="auto">
          <a:xfrm>
            <a:off x="3581400" y="5675313"/>
            <a:ext cx="1066800" cy="468312"/>
          </a:xfrm>
          <a:prstGeom prst="rect">
            <a:avLst/>
          </a:prstGeom>
          <a:solidFill>
            <a:srgbClr val="FFFFCC"/>
          </a:solidFill>
          <a:ln>
            <a:noFill/>
          </a:ln>
          <a:effectLst>
            <a:outerShdw blurRad="63500" dist="63500" dir="8100000" algn="ctr" rotWithShape="0">
              <a:schemeClr val="tx1">
                <a:alpha val="50000"/>
              </a:schemeClr>
            </a:outerShdw>
          </a:effectLst>
          <a:extLst/>
        </p:spPr>
        <p:txBody>
          <a:bodyPr bIns="36576">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lnSpc>
                <a:spcPts val="1000"/>
              </a:lnSpc>
            </a:pPr>
            <a:r>
              <a:rPr lang="en-US" altLang="en-US" sz="1200" dirty="0">
                <a:latin typeface="Comic Sans MS" pitchFamily="66" charset="0"/>
              </a:rPr>
              <a:t>row freq.</a:t>
            </a:r>
          </a:p>
          <a:p>
            <a:pPr algn="ctr">
              <a:lnSpc>
                <a:spcPts val="1000"/>
              </a:lnSpc>
            </a:pPr>
            <a:r>
              <a:rPr lang="en-US" altLang="en-US" sz="1200" dirty="0">
                <a:latin typeface="Comic Sans MS" pitchFamily="66" charset="0"/>
              </a:rPr>
              <a:t>──────── column freq.</a:t>
            </a:r>
          </a:p>
        </p:txBody>
      </p:sp>
      <p:sp>
        <p:nvSpPr>
          <p:cNvPr id="54293" name="Text Box 14"/>
          <p:cNvSpPr txBox="1">
            <a:spLocks noChangeArrowheads="1"/>
          </p:cNvSpPr>
          <p:nvPr/>
        </p:nvSpPr>
        <p:spPr bwMode="auto">
          <a:xfrm>
            <a:off x="288925" y="3860800"/>
            <a:ext cx="4359275" cy="5857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Times New Roman" pitchFamily="18" charset="0"/>
              </a:rPr>
              <a:t>The frequency is the fraction of the sinusoid traversed over one pixel,</a:t>
            </a:r>
            <a:endParaRPr lang="en-US" altLang="en-US" sz="160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51859070"/>
              </p:ext>
            </p:extLst>
          </p:nvPr>
        </p:nvGraphicFramePr>
        <p:xfrm>
          <a:off x="990600" y="2667000"/>
          <a:ext cx="2590380" cy="342900"/>
        </p:xfrm>
        <a:graphic>
          <a:graphicData uri="http://schemas.openxmlformats.org/presentationml/2006/ole">
            <mc:AlternateContent xmlns:mc="http://schemas.openxmlformats.org/markup-compatibility/2006">
              <mc:Choice xmlns:v="urn:schemas-microsoft-com:vml" Requires="v">
                <p:oleObj spid="_x0000_s111863" name="Equation" r:id="rId4" imgW="1726920" imgH="228600" progId="Equation.DSMT4">
                  <p:embed/>
                </p:oleObj>
              </mc:Choice>
              <mc:Fallback>
                <p:oleObj name="Equation" r:id="rId4" imgW="1726920" imgH="228600" progId="Equation.DSMT4">
                  <p:embed/>
                  <p:pic>
                    <p:nvPicPr>
                      <p:cNvPr id="0" name=""/>
                      <p:cNvPicPr/>
                      <p:nvPr/>
                    </p:nvPicPr>
                    <p:blipFill>
                      <a:blip r:embed="rId5"/>
                      <a:stretch>
                        <a:fillRect/>
                      </a:stretch>
                    </p:blipFill>
                    <p:spPr>
                      <a:xfrm>
                        <a:off x="990600" y="2667000"/>
                        <a:ext cx="2590380" cy="3429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91218836"/>
              </p:ext>
            </p:extLst>
          </p:nvPr>
        </p:nvGraphicFramePr>
        <p:xfrm>
          <a:off x="4724400" y="3327400"/>
          <a:ext cx="914400" cy="198438"/>
        </p:xfrm>
        <a:graphic>
          <a:graphicData uri="http://schemas.openxmlformats.org/presentationml/2006/ole">
            <mc:AlternateContent xmlns:mc="http://schemas.openxmlformats.org/markup-compatibility/2006">
              <mc:Choice xmlns:v="urn:schemas-microsoft-com:vml" Requires="v">
                <p:oleObj spid="_x0000_s11186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724400" y="3327400"/>
                        <a:ext cx="914400" cy="19843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20482851"/>
              </p:ext>
            </p:extLst>
          </p:nvPr>
        </p:nvGraphicFramePr>
        <p:xfrm>
          <a:off x="963672" y="3337345"/>
          <a:ext cx="2552580" cy="532980"/>
        </p:xfrm>
        <a:graphic>
          <a:graphicData uri="http://schemas.openxmlformats.org/presentationml/2006/ole">
            <mc:AlternateContent xmlns:mc="http://schemas.openxmlformats.org/markup-compatibility/2006">
              <mc:Choice xmlns:v="urn:schemas-microsoft-com:vml" Requires="v">
                <p:oleObj spid="_x0000_s111865" name="Equation" r:id="rId8" imgW="1701720" imgH="355320" progId="Equation.DSMT4">
                  <p:embed/>
                </p:oleObj>
              </mc:Choice>
              <mc:Fallback>
                <p:oleObj name="Equation" r:id="rId8" imgW="1701720" imgH="355320" progId="Equation.DSMT4">
                  <p:embed/>
                  <p:pic>
                    <p:nvPicPr>
                      <p:cNvPr id="0" name=""/>
                      <p:cNvPicPr/>
                      <p:nvPr/>
                    </p:nvPicPr>
                    <p:blipFill>
                      <a:blip r:embed="rId9"/>
                      <a:stretch>
                        <a:fillRect/>
                      </a:stretch>
                    </p:blipFill>
                    <p:spPr>
                      <a:xfrm>
                        <a:off x="963672" y="3337345"/>
                        <a:ext cx="2552580" cy="53298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599533847"/>
              </p:ext>
            </p:extLst>
          </p:nvPr>
        </p:nvGraphicFramePr>
        <p:xfrm>
          <a:off x="800100" y="4419600"/>
          <a:ext cx="3162300" cy="952500"/>
        </p:xfrm>
        <a:graphic>
          <a:graphicData uri="http://schemas.openxmlformats.org/presentationml/2006/ole">
            <mc:AlternateContent xmlns:mc="http://schemas.openxmlformats.org/markup-compatibility/2006">
              <mc:Choice xmlns:v="urn:schemas-microsoft-com:vml" Requires="v">
                <p:oleObj spid="_x0000_s111866" name="Equation" r:id="rId10" imgW="2108160" imgH="634680" progId="Equation.DSMT4">
                  <p:embed/>
                </p:oleObj>
              </mc:Choice>
              <mc:Fallback>
                <p:oleObj name="Equation" r:id="rId10" imgW="2108160" imgH="634680" progId="Equation.DSMT4">
                  <p:embed/>
                  <p:pic>
                    <p:nvPicPr>
                      <p:cNvPr id="0" name=""/>
                      <p:cNvPicPr/>
                      <p:nvPr/>
                    </p:nvPicPr>
                    <p:blipFill>
                      <a:blip r:embed="rId11"/>
                      <a:stretch>
                        <a:fillRect/>
                      </a:stretch>
                    </p:blipFill>
                    <p:spPr>
                      <a:xfrm>
                        <a:off x="800100" y="4419600"/>
                        <a:ext cx="3162300" cy="9525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38431710"/>
              </p:ext>
            </p:extLst>
          </p:nvPr>
        </p:nvGraphicFramePr>
        <p:xfrm>
          <a:off x="828675" y="5681663"/>
          <a:ext cx="2571750" cy="455612"/>
        </p:xfrm>
        <a:graphic>
          <a:graphicData uri="http://schemas.openxmlformats.org/presentationml/2006/ole">
            <mc:AlternateContent xmlns:mc="http://schemas.openxmlformats.org/markup-compatibility/2006">
              <mc:Choice xmlns:v="urn:schemas-microsoft-com:vml" Requires="v">
                <p:oleObj spid="_x0000_s111867" name="Equation" r:id="rId12" imgW="1714320" imgH="304560" progId="Equation.DSMT4">
                  <p:embed/>
                </p:oleObj>
              </mc:Choice>
              <mc:Fallback>
                <p:oleObj name="Equation" r:id="rId12" imgW="1714320" imgH="304560" progId="Equation.DSMT4">
                  <p:embed/>
                  <p:pic>
                    <p:nvPicPr>
                      <p:cNvPr id="0" name=""/>
                      <p:cNvPicPr/>
                      <p:nvPr/>
                    </p:nvPicPr>
                    <p:blipFill>
                      <a:blip r:embed="rId13"/>
                      <a:stretch>
                        <a:fillRect/>
                      </a:stretch>
                    </p:blipFill>
                    <p:spPr>
                      <a:xfrm>
                        <a:off x="828675" y="5681663"/>
                        <a:ext cx="2571750" cy="455612"/>
                      </a:xfrm>
                      <a:prstGeom prst="rect">
                        <a:avLst/>
                      </a:prstGeom>
                    </p:spPr>
                  </p:pic>
                </p:oleObj>
              </mc:Fallback>
            </mc:AlternateContent>
          </a:graphicData>
        </a:graphic>
      </p:graphicFrame>
    </p:spTree>
    <p:extLst>
      <p:ext uri="{BB962C8B-B14F-4D97-AF65-F5344CB8AC3E}">
        <p14:creationId xmlns:p14="http://schemas.microsoft.com/office/powerpoint/2010/main" val="3164741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r>
              <a:rPr lang="en-US" smtClean="0"/>
              <a:t>4 October 2016</a:t>
            </a:r>
            <a:endParaRPr lang="en-US" dirty="0"/>
          </a:p>
        </p:txBody>
      </p:sp>
      <p:sp>
        <p:nvSpPr>
          <p:cNvPr id="11" name="Slide Number Placeholder 3"/>
          <p:cNvSpPr>
            <a:spLocks noGrp="1"/>
          </p:cNvSpPr>
          <p:nvPr>
            <p:ph type="sldNum" sz="quarter" idx="11"/>
          </p:nvPr>
        </p:nvSpPr>
        <p:spPr/>
        <p:txBody>
          <a:bodyPr/>
          <a:lstStyle/>
          <a:p>
            <a:pPr>
              <a:defRPr/>
            </a:pPr>
            <a:fld id="{3697CBCC-FBEA-4F1D-B0FC-1E31FA65F00F}" type="slidenum">
              <a:rPr lang="en-US"/>
              <a:pPr>
                <a:defRPr/>
              </a:pPr>
              <a:t>54</a:t>
            </a:fld>
            <a:endParaRPr lang="en-US" dirty="0"/>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5301" name="Rectangle 2"/>
          <p:cNvSpPr>
            <a:spLocks noGrp="1" noChangeArrowheads="1"/>
          </p:cNvSpPr>
          <p:nvPr>
            <p:ph type="title"/>
          </p:nvPr>
        </p:nvSpPr>
        <p:spPr>
          <a:xfrm>
            <a:off x="457200" y="990600"/>
            <a:ext cx="7772400" cy="723900"/>
          </a:xfrm>
        </p:spPr>
        <p:txBody>
          <a:bodyPr/>
          <a:lstStyle/>
          <a:p>
            <a:r>
              <a:rPr lang="en-US" altLang="en-US" smtClean="0"/>
              <a:t>Points on the Fourier Plane</a:t>
            </a:r>
          </a:p>
        </p:txBody>
      </p:sp>
      <p:pic>
        <p:nvPicPr>
          <p:cNvPr id="55302" name="Picture 3" descr="FT-freq-1"/>
          <p:cNvPicPr>
            <a:picLocks noChangeAspect="1" noChangeArrowheads="1"/>
          </p:cNvPicPr>
          <p:nvPr/>
        </p:nvPicPr>
        <p:blipFill>
          <a:blip r:embed="rId2">
            <a:extLst>
              <a:ext uri="{28A0092B-C50C-407E-A947-70E740481C1C}">
                <a14:useLocalDpi xmlns:a14="http://schemas.microsoft.com/office/drawing/2010/main" val="0"/>
              </a:ext>
            </a:extLst>
          </a:blip>
          <a:srcRect l="32895" b="32877"/>
          <a:stretch>
            <a:fillRect/>
          </a:stretch>
        </p:blipFill>
        <p:spPr bwMode="auto">
          <a:xfrm>
            <a:off x="533400" y="1752600"/>
            <a:ext cx="3730625" cy="3733800"/>
          </a:xfrm>
          <a:prstGeom prst="rect">
            <a:avLst/>
          </a:prstGeom>
          <a:noFill/>
          <a:ln>
            <a:noFill/>
          </a:ln>
          <a:effectLst>
            <a:outerShdw blurRad="63500" dist="63500"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4" descr="grating-rot30"/>
          <p:cNvPicPr>
            <a:picLocks noChangeAspect="1" noChangeArrowheads="1"/>
          </p:cNvPicPr>
          <p:nvPr/>
        </p:nvPicPr>
        <p:blipFill>
          <a:blip r:embed="rId3">
            <a:extLst>
              <a:ext uri="{28A0092B-C50C-407E-A947-70E740481C1C}">
                <a14:useLocalDpi xmlns:a14="http://schemas.microsoft.com/office/drawing/2010/main" val="0"/>
              </a:ext>
            </a:extLst>
          </a:blip>
          <a:srcRect l="37943" b="37943"/>
          <a:stretch>
            <a:fillRect/>
          </a:stretch>
        </p:blipFill>
        <p:spPr bwMode="auto">
          <a:xfrm>
            <a:off x="4800600" y="16764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Freeform 5"/>
          <p:cNvSpPr>
            <a:spLocks/>
          </p:cNvSpPr>
          <p:nvPr/>
        </p:nvSpPr>
        <p:spPr bwMode="auto">
          <a:xfrm>
            <a:off x="2743200" y="3810000"/>
            <a:ext cx="1117600" cy="1828800"/>
          </a:xfrm>
          <a:custGeom>
            <a:avLst/>
            <a:gdLst>
              <a:gd name="T0" fmla="*/ 0 w 704"/>
              <a:gd name="T1" fmla="*/ 2147483647 h 1152"/>
              <a:gd name="T2" fmla="*/ 2147483647 w 704"/>
              <a:gd name="T3" fmla="*/ 2147483647 h 1152"/>
              <a:gd name="T4" fmla="*/ 2147483647 w 704"/>
              <a:gd name="T5" fmla="*/ 0 h 1152"/>
              <a:gd name="T6" fmla="*/ 0 60000 65536"/>
              <a:gd name="T7" fmla="*/ 0 60000 65536"/>
              <a:gd name="T8" fmla="*/ 0 60000 65536"/>
            </a:gdLst>
            <a:ahLst/>
            <a:cxnLst>
              <a:cxn ang="T6">
                <a:pos x="T0" y="T1"/>
              </a:cxn>
              <a:cxn ang="T7">
                <a:pos x="T2" y="T3"/>
              </a:cxn>
              <a:cxn ang="T8">
                <a:pos x="T4" y="T5"/>
              </a:cxn>
            </a:cxnLst>
            <a:rect l="0" t="0" r="r" b="b"/>
            <a:pathLst>
              <a:path w="704" h="1152">
                <a:moveTo>
                  <a:pt x="0" y="1152"/>
                </a:moveTo>
                <a:cubicBezTo>
                  <a:pt x="272" y="1032"/>
                  <a:pt x="544" y="912"/>
                  <a:pt x="624" y="720"/>
                </a:cubicBezTo>
                <a:cubicBezTo>
                  <a:pt x="704" y="528"/>
                  <a:pt x="480" y="104"/>
                  <a:pt x="480" y="0"/>
                </a:cubicBezTo>
              </a:path>
            </a:pathLst>
          </a:custGeom>
          <a:noFill/>
          <a:ln w="19050" cap="flat" cmpd="sng">
            <a:solidFill>
              <a:srgbClr val="CC33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5" name="Freeform 6"/>
          <p:cNvSpPr>
            <a:spLocks/>
          </p:cNvSpPr>
          <p:nvPr/>
        </p:nvSpPr>
        <p:spPr bwMode="auto">
          <a:xfrm>
            <a:off x="5486400" y="5105400"/>
            <a:ext cx="2362200" cy="1371600"/>
          </a:xfrm>
          <a:custGeom>
            <a:avLst/>
            <a:gdLst>
              <a:gd name="T0" fmla="*/ 0 w 1632"/>
              <a:gd name="T1" fmla="*/ 2147483647 h 696"/>
              <a:gd name="T2" fmla="*/ 2147483647 w 1632"/>
              <a:gd name="T3" fmla="*/ 2147483647 h 696"/>
              <a:gd name="T4" fmla="*/ 2147483647 w 1632"/>
              <a:gd name="T5" fmla="*/ 0 h 696"/>
              <a:gd name="T6" fmla="*/ 0 60000 65536"/>
              <a:gd name="T7" fmla="*/ 0 60000 65536"/>
              <a:gd name="T8" fmla="*/ 0 60000 65536"/>
            </a:gdLst>
            <a:ahLst/>
            <a:cxnLst>
              <a:cxn ang="T6">
                <a:pos x="T0" y="T1"/>
              </a:cxn>
              <a:cxn ang="T7">
                <a:pos x="T2" y="T3"/>
              </a:cxn>
              <a:cxn ang="T8">
                <a:pos x="T4" y="T5"/>
              </a:cxn>
            </a:cxnLst>
            <a:rect l="0" t="0" r="r" b="b"/>
            <a:pathLst>
              <a:path w="1632" h="696">
                <a:moveTo>
                  <a:pt x="0" y="432"/>
                </a:moveTo>
                <a:cubicBezTo>
                  <a:pt x="176" y="564"/>
                  <a:pt x="352" y="696"/>
                  <a:pt x="624" y="624"/>
                </a:cubicBezTo>
                <a:cubicBezTo>
                  <a:pt x="896" y="552"/>
                  <a:pt x="1264" y="276"/>
                  <a:pt x="1632" y="0"/>
                </a:cubicBezTo>
              </a:path>
            </a:pathLst>
          </a:custGeom>
          <a:noFill/>
          <a:ln w="19050" cap="flat" cmpd="sng">
            <a:solidFill>
              <a:srgbClr val="CC33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6" name="Text Box 7"/>
          <p:cNvSpPr txBox="1">
            <a:spLocks noChangeArrowheads="1"/>
          </p:cNvSpPr>
          <p:nvPr/>
        </p:nvSpPr>
        <p:spPr bwMode="auto">
          <a:xfrm>
            <a:off x="1243013" y="5622925"/>
            <a:ext cx="6657975" cy="396875"/>
          </a:xfrm>
          <a:prstGeom prst="rect">
            <a:avLst/>
          </a:prstGeom>
          <a:solidFill>
            <a:srgbClr val="FFFFCC"/>
          </a:solidFill>
          <a:ln>
            <a:noFill/>
          </a:ln>
          <a:effectLst>
            <a:outerShdw blurRad="63500" dist="63500"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This point represents this particular sinusoidal grating</a:t>
            </a:r>
          </a:p>
        </p:txBody>
      </p:sp>
      <p:sp>
        <p:nvSpPr>
          <p:cNvPr id="55307" name="Text Box 8"/>
          <p:cNvSpPr txBox="1">
            <a:spLocks noChangeArrowheads="1"/>
          </p:cNvSpPr>
          <p:nvPr/>
        </p:nvSpPr>
        <p:spPr bwMode="auto">
          <a:xfrm>
            <a:off x="8237538" y="4784725"/>
            <a:ext cx="296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rgbClr val="0000FF"/>
                </a:solidFill>
                <a:latin typeface="Times New Roman" pitchFamily="18" charset="0"/>
              </a:rPr>
              <a:t>x</a:t>
            </a:r>
          </a:p>
        </p:txBody>
      </p:sp>
      <p:sp>
        <p:nvSpPr>
          <p:cNvPr id="55308" name="Text Box 9"/>
          <p:cNvSpPr txBox="1">
            <a:spLocks noChangeArrowheads="1"/>
          </p:cNvSpPr>
          <p:nvPr/>
        </p:nvSpPr>
        <p:spPr bwMode="auto">
          <a:xfrm>
            <a:off x="5113338" y="1676400"/>
            <a:ext cx="296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i="1">
                <a:solidFill>
                  <a:srgbClr val="0000FF"/>
                </a:solidFill>
                <a:latin typeface="Times New Roman" pitchFamily="18" charset="0"/>
              </a:rPr>
              <a:t>y</a:t>
            </a:r>
          </a:p>
        </p:txBody>
      </p:sp>
      <p:sp>
        <p:nvSpPr>
          <p:cNvPr id="55309" name="Text Box 17"/>
          <p:cNvSpPr txBox="1">
            <a:spLocks noChangeArrowheads="1"/>
          </p:cNvSpPr>
          <p:nvPr/>
        </p:nvSpPr>
        <p:spPr bwMode="auto">
          <a:xfrm>
            <a:off x="5791200" y="1066800"/>
            <a:ext cx="2667000" cy="523875"/>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dirty="0">
                <a:latin typeface="Comic Sans MS" pitchFamily="66" charset="0"/>
              </a:rPr>
              <a:t>Note that </a:t>
            </a:r>
            <a:r>
              <a:rPr lang="el-GR" altLang="en-US" sz="1400" dirty="0">
                <a:latin typeface="Comic Sans MS" pitchFamily="66" charset="0"/>
              </a:rPr>
              <a:t>θ</a:t>
            </a:r>
            <a:r>
              <a:rPr lang="en-US" altLang="en-US" sz="1400" dirty="0">
                <a:latin typeface="Comic Sans MS" pitchFamily="66" charset="0"/>
              </a:rPr>
              <a:t> is the wavefront direction only if R=C.</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sz="quarter" idx="10"/>
          </p:nvPr>
        </p:nvSpPr>
        <p:spPr/>
        <p:txBody>
          <a:bodyPr/>
          <a:lstStyle/>
          <a:p>
            <a:pPr>
              <a:defRPr/>
            </a:pPr>
            <a:r>
              <a:rPr lang="en-US" smtClean="0"/>
              <a:t>4 October 2016</a:t>
            </a:r>
            <a:endParaRPr lang="en-US" dirty="0"/>
          </a:p>
        </p:txBody>
      </p:sp>
      <p:sp>
        <p:nvSpPr>
          <p:cNvPr id="15" name="Slide Number Placeholder 3"/>
          <p:cNvSpPr>
            <a:spLocks noGrp="1"/>
          </p:cNvSpPr>
          <p:nvPr>
            <p:ph type="sldNum" sz="quarter" idx="11"/>
          </p:nvPr>
        </p:nvSpPr>
        <p:spPr/>
        <p:txBody>
          <a:bodyPr/>
          <a:lstStyle/>
          <a:p>
            <a:pPr>
              <a:defRPr/>
            </a:pPr>
            <a:fld id="{9EAADD3A-4474-4D1F-B835-CD14C526B097}" type="slidenum">
              <a:rPr lang="en-US"/>
              <a:pPr>
                <a:defRPr/>
              </a:pPr>
              <a:t>55</a:t>
            </a:fld>
            <a:endParaRPr lang="en-US" dirty="0"/>
          </a:p>
        </p:txBody>
      </p:sp>
      <p:sp>
        <p:nvSpPr>
          <p:cNvPr id="16"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6325" name="Text Box 2"/>
          <p:cNvSpPr txBox="1">
            <a:spLocks noChangeArrowheads="1"/>
          </p:cNvSpPr>
          <p:nvPr/>
        </p:nvSpPr>
        <p:spPr bwMode="auto">
          <a:xfrm>
            <a:off x="6308725" y="1808163"/>
            <a:ext cx="2073275" cy="13112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 is a complex number with a real part and an imaginary part.</a:t>
            </a:r>
          </a:p>
        </p:txBody>
      </p:sp>
      <p:sp>
        <p:nvSpPr>
          <p:cNvPr id="56326" name="Freeform 3"/>
          <p:cNvSpPr>
            <a:spLocks/>
          </p:cNvSpPr>
          <p:nvPr/>
        </p:nvSpPr>
        <p:spPr bwMode="auto">
          <a:xfrm>
            <a:off x="5867400" y="3086100"/>
            <a:ext cx="1143000" cy="685800"/>
          </a:xfrm>
          <a:custGeom>
            <a:avLst/>
            <a:gdLst>
              <a:gd name="T0" fmla="*/ 2147483647 w 720"/>
              <a:gd name="T1" fmla="*/ 0 h 528"/>
              <a:gd name="T2" fmla="*/ 2147483647 w 720"/>
              <a:gd name="T3" fmla="*/ 2147483647 h 528"/>
              <a:gd name="T4" fmla="*/ 0 w 720"/>
              <a:gd name="T5" fmla="*/ 2147483647 h 528"/>
              <a:gd name="T6" fmla="*/ 0 60000 65536"/>
              <a:gd name="T7" fmla="*/ 0 60000 65536"/>
              <a:gd name="T8" fmla="*/ 0 60000 65536"/>
            </a:gdLst>
            <a:ahLst/>
            <a:cxnLst>
              <a:cxn ang="T6">
                <a:pos x="T0" y="T1"/>
              </a:cxn>
              <a:cxn ang="T7">
                <a:pos x="T2" y="T3"/>
              </a:cxn>
              <a:cxn ang="T8">
                <a:pos x="T4" y="T5"/>
              </a:cxn>
            </a:cxnLst>
            <a:rect l="0" t="0" r="r" b="b"/>
            <a:pathLst>
              <a:path w="720" h="528">
                <a:moveTo>
                  <a:pt x="720" y="0"/>
                </a:moveTo>
                <a:cubicBezTo>
                  <a:pt x="636" y="100"/>
                  <a:pt x="552" y="200"/>
                  <a:pt x="432" y="288"/>
                </a:cubicBezTo>
                <a:cubicBezTo>
                  <a:pt x="312" y="376"/>
                  <a:pt x="56" y="488"/>
                  <a:pt x="0" y="528"/>
                </a:cubicBezTo>
              </a:path>
            </a:pathLst>
          </a:custGeom>
          <a:noFill/>
          <a:ln w="19050" cap="flat" cmpd="sng">
            <a:solidFill>
              <a:srgbClr val="33CC33"/>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6327" name="Picture 4" descr="FT-freq-2"/>
          <p:cNvPicPr>
            <a:picLocks noChangeAspect="1" noChangeArrowheads="1"/>
          </p:cNvPicPr>
          <p:nvPr/>
        </p:nvPicPr>
        <p:blipFill>
          <a:blip r:embed="rId2">
            <a:extLst>
              <a:ext uri="{28A0092B-C50C-407E-A947-70E740481C1C}">
                <a14:useLocalDpi xmlns:a14="http://schemas.microsoft.com/office/drawing/2010/main" val="0"/>
              </a:ext>
            </a:extLst>
          </a:blip>
          <a:srcRect b="14151"/>
          <a:stretch>
            <a:fillRect/>
          </a:stretch>
        </p:blipFill>
        <p:spPr bwMode="auto">
          <a:xfrm>
            <a:off x="457200" y="1909763"/>
            <a:ext cx="548640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ctangle 5"/>
          <p:cNvSpPr>
            <a:spLocks noGrp="1" noChangeArrowheads="1"/>
          </p:cNvSpPr>
          <p:nvPr>
            <p:ph type="title"/>
          </p:nvPr>
        </p:nvSpPr>
        <p:spPr>
          <a:xfrm>
            <a:off x="457200" y="990600"/>
            <a:ext cx="7772400" cy="723900"/>
          </a:xfrm>
        </p:spPr>
        <p:txBody>
          <a:bodyPr/>
          <a:lstStyle/>
          <a:p>
            <a:r>
              <a:rPr lang="en-US" altLang="en-US" smtClean="0"/>
              <a:t>The Value of a Fourier Coefficient </a:t>
            </a:r>
            <a:r>
              <a:rPr lang="en-US" altLang="en-US" sz="2000" smtClean="0"/>
              <a:t>…</a:t>
            </a:r>
          </a:p>
        </p:txBody>
      </p:sp>
      <p:sp>
        <p:nvSpPr>
          <p:cNvPr id="56329" name="Freeform 6"/>
          <p:cNvSpPr>
            <a:spLocks/>
          </p:cNvSpPr>
          <p:nvPr/>
        </p:nvSpPr>
        <p:spPr bwMode="auto">
          <a:xfrm>
            <a:off x="3352800" y="2082800"/>
            <a:ext cx="3124200" cy="469900"/>
          </a:xfrm>
          <a:custGeom>
            <a:avLst/>
            <a:gdLst>
              <a:gd name="T0" fmla="*/ 2147483647 w 1968"/>
              <a:gd name="T1" fmla="*/ 2147483647 h 296"/>
              <a:gd name="T2" fmla="*/ 2147483647 w 1968"/>
              <a:gd name="T3" fmla="*/ 2147483647 h 296"/>
              <a:gd name="T4" fmla="*/ 0 w 1968"/>
              <a:gd name="T5" fmla="*/ 2147483647 h 296"/>
              <a:gd name="T6" fmla="*/ 0 60000 65536"/>
              <a:gd name="T7" fmla="*/ 0 60000 65536"/>
              <a:gd name="T8" fmla="*/ 0 60000 65536"/>
            </a:gdLst>
            <a:ahLst/>
            <a:cxnLst>
              <a:cxn ang="T6">
                <a:pos x="T0" y="T1"/>
              </a:cxn>
              <a:cxn ang="T7">
                <a:pos x="T2" y="T3"/>
              </a:cxn>
              <a:cxn ang="T8">
                <a:pos x="T4" y="T5"/>
              </a:cxn>
            </a:cxnLst>
            <a:rect l="0" t="0" r="r" b="b"/>
            <a:pathLst>
              <a:path w="1968" h="296">
                <a:moveTo>
                  <a:pt x="1968" y="296"/>
                </a:moveTo>
                <a:cubicBezTo>
                  <a:pt x="1748" y="156"/>
                  <a:pt x="1528" y="16"/>
                  <a:pt x="1200" y="8"/>
                </a:cubicBezTo>
                <a:cubicBezTo>
                  <a:pt x="872" y="0"/>
                  <a:pt x="168" y="208"/>
                  <a:pt x="0" y="248"/>
                </a:cubicBezTo>
              </a:path>
            </a:pathLst>
          </a:custGeom>
          <a:noFill/>
          <a:ln w="1905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0" name="Freeform 7"/>
          <p:cNvSpPr>
            <a:spLocks/>
          </p:cNvSpPr>
          <p:nvPr/>
        </p:nvSpPr>
        <p:spPr bwMode="auto">
          <a:xfrm rot="672726">
            <a:off x="3276600" y="4229100"/>
            <a:ext cx="533400" cy="88900"/>
          </a:xfrm>
          <a:custGeom>
            <a:avLst/>
            <a:gdLst>
              <a:gd name="T0" fmla="*/ 2147483647 w 336"/>
              <a:gd name="T1" fmla="*/ 0 h 56"/>
              <a:gd name="T2" fmla="*/ 2147483647 w 336"/>
              <a:gd name="T3" fmla="*/ 2147483647 h 56"/>
              <a:gd name="T4" fmla="*/ 0 w 336"/>
              <a:gd name="T5" fmla="*/ 2147483647 h 56"/>
              <a:gd name="T6" fmla="*/ 0 60000 65536"/>
              <a:gd name="T7" fmla="*/ 0 60000 65536"/>
              <a:gd name="T8" fmla="*/ 0 60000 65536"/>
            </a:gdLst>
            <a:ahLst/>
            <a:cxnLst>
              <a:cxn ang="T6">
                <a:pos x="T0" y="T1"/>
              </a:cxn>
              <a:cxn ang="T7">
                <a:pos x="T2" y="T3"/>
              </a:cxn>
              <a:cxn ang="T8">
                <a:pos x="T4" y="T5"/>
              </a:cxn>
            </a:cxnLst>
            <a:rect l="0" t="0" r="r" b="b"/>
            <a:pathLst>
              <a:path w="336" h="56">
                <a:moveTo>
                  <a:pt x="336" y="0"/>
                </a:moveTo>
                <a:cubicBezTo>
                  <a:pt x="292" y="20"/>
                  <a:pt x="248" y="40"/>
                  <a:pt x="192" y="48"/>
                </a:cubicBezTo>
                <a:cubicBezTo>
                  <a:pt x="136" y="56"/>
                  <a:pt x="68" y="52"/>
                  <a:pt x="0" y="48"/>
                </a:cubicBezTo>
              </a:path>
            </a:pathLst>
          </a:custGeom>
          <a:noFill/>
          <a:ln w="19050" cap="flat" cmpd="sng">
            <a:solidFill>
              <a:srgbClr val="33CC33"/>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1" name="Freeform 8"/>
          <p:cNvSpPr>
            <a:spLocks/>
          </p:cNvSpPr>
          <p:nvPr/>
        </p:nvSpPr>
        <p:spPr bwMode="auto">
          <a:xfrm>
            <a:off x="6267450" y="2435225"/>
            <a:ext cx="663575" cy="396875"/>
          </a:xfrm>
          <a:custGeom>
            <a:avLst/>
            <a:gdLst>
              <a:gd name="T0" fmla="*/ 2147483647 w 418"/>
              <a:gd name="T1" fmla="*/ 2147483647 h 250"/>
              <a:gd name="T2" fmla="*/ 2147483647 w 418"/>
              <a:gd name="T3" fmla="*/ 2147483647 h 250"/>
              <a:gd name="T4" fmla="*/ 2147483647 w 418"/>
              <a:gd name="T5" fmla="*/ 2147483647 h 250"/>
              <a:gd name="T6" fmla="*/ 2147483647 w 418"/>
              <a:gd name="T7" fmla="*/ 2147483647 h 250"/>
              <a:gd name="T8" fmla="*/ 2147483647 w 418"/>
              <a:gd name="T9" fmla="*/ 2147483647 h 250"/>
              <a:gd name="T10" fmla="*/ 2147483647 w 418"/>
              <a:gd name="T11" fmla="*/ 2147483647 h 250"/>
              <a:gd name="T12" fmla="*/ 2147483647 w 418"/>
              <a:gd name="T13" fmla="*/ 2147483647 h 250"/>
              <a:gd name="T14" fmla="*/ 2147483647 w 418"/>
              <a:gd name="T15" fmla="*/ 2147483647 h 250"/>
              <a:gd name="T16" fmla="*/ 2147483647 w 418"/>
              <a:gd name="T17" fmla="*/ 2147483647 h 250"/>
              <a:gd name="T18" fmla="*/ 2147483647 w 418"/>
              <a:gd name="T19" fmla="*/ 2147483647 h 250"/>
              <a:gd name="T20" fmla="*/ 2147483647 w 418"/>
              <a:gd name="T21" fmla="*/ 2147483647 h 2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18" h="250">
                <a:moveTo>
                  <a:pt x="137" y="63"/>
                </a:moveTo>
                <a:cubicBezTo>
                  <a:pt x="180" y="0"/>
                  <a:pt x="198" y="10"/>
                  <a:pt x="281" y="5"/>
                </a:cubicBezTo>
                <a:cubicBezTo>
                  <a:pt x="322" y="0"/>
                  <a:pt x="349" y="1"/>
                  <a:pt x="388" y="10"/>
                </a:cubicBezTo>
                <a:cubicBezTo>
                  <a:pt x="405" y="27"/>
                  <a:pt x="407" y="36"/>
                  <a:pt x="415" y="58"/>
                </a:cubicBezTo>
                <a:cubicBezTo>
                  <a:pt x="411" y="109"/>
                  <a:pt x="418" y="129"/>
                  <a:pt x="393" y="165"/>
                </a:cubicBezTo>
                <a:cubicBezTo>
                  <a:pt x="380" y="208"/>
                  <a:pt x="338" y="237"/>
                  <a:pt x="297" y="250"/>
                </a:cubicBezTo>
                <a:cubicBezTo>
                  <a:pt x="249" y="248"/>
                  <a:pt x="201" y="248"/>
                  <a:pt x="153" y="245"/>
                </a:cubicBezTo>
                <a:cubicBezTo>
                  <a:pt x="131" y="244"/>
                  <a:pt x="89" y="229"/>
                  <a:pt x="89" y="229"/>
                </a:cubicBezTo>
                <a:cubicBezTo>
                  <a:pt x="73" y="218"/>
                  <a:pt x="59" y="214"/>
                  <a:pt x="41" y="207"/>
                </a:cubicBezTo>
                <a:cubicBezTo>
                  <a:pt x="17" y="183"/>
                  <a:pt x="0" y="171"/>
                  <a:pt x="36" y="149"/>
                </a:cubicBezTo>
                <a:cubicBezTo>
                  <a:pt x="43" y="126"/>
                  <a:pt x="66" y="123"/>
                  <a:pt x="79" y="101"/>
                </a:cubicBez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2" name="Freeform 9"/>
          <p:cNvSpPr>
            <a:spLocks/>
          </p:cNvSpPr>
          <p:nvPr/>
        </p:nvSpPr>
        <p:spPr bwMode="auto">
          <a:xfrm>
            <a:off x="6307138" y="2741613"/>
            <a:ext cx="1228725" cy="466725"/>
          </a:xfrm>
          <a:custGeom>
            <a:avLst/>
            <a:gdLst>
              <a:gd name="T0" fmla="*/ 2147483647 w 774"/>
              <a:gd name="T1" fmla="*/ 2147483647 h 294"/>
              <a:gd name="T2" fmla="*/ 2147483647 w 774"/>
              <a:gd name="T3" fmla="*/ 2147483647 h 294"/>
              <a:gd name="T4" fmla="*/ 2147483647 w 774"/>
              <a:gd name="T5" fmla="*/ 2147483647 h 294"/>
              <a:gd name="T6" fmla="*/ 2147483647 w 774"/>
              <a:gd name="T7" fmla="*/ 2147483647 h 294"/>
              <a:gd name="T8" fmla="*/ 2147483647 w 774"/>
              <a:gd name="T9" fmla="*/ 2147483647 h 294"/>
              <a:gd name="T10" fmla="*/ 2147483647 w 774"/>
              <a:gd name="T11" fmla="*/ 2147483647 h 294"/>
              <a:gd name="T12" fmla="*/ 2147483647 w 774"/>
              <a:gd name="T13" fmla="*/ 2147483647 h 294"/>
              <a:gd name="T14" fmla="*/ 0 w 774"/>
              <a:gd name="T15" fmla="*/ 2147483647 h 294"/>
              <a:gd name="T16" fmla="*/ 2147483647 w 774"/>
              <a:gd name="T17" fmla="*/ 2147483647 h 294"/>
              <a:gd name="T18" fmla="*/ 2147483647 w 774"/>
              <a:gd name="T19" fmla="*/ 2147483647 h 2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4" h="294">
                <a:moveTo>
                  <a:pt x="443" y="217"/>
                </a:moveTo>
                <a:cubicBezTo>
                  <a:pt x="547" y="233"/>
                  <a:pt x="699" y="294"/>
                  <a:pt x="763" y="201"/>
                </a:cubicBezTo>
                <a:cubicBezTo>
                  <a:pt x="774" y="166"/>
                  <a:pt x="773" y="89"/>
                  <a:pt x="742" y="57"/>
                </a:cubicBezTo>
                <a:cubicBezTo>
                  <a:pt x="730" y="44"/>
                  <a:pt x="665" y="20"/>
                  <a:pt x="646" y="20"/>
                </a:cubicBezTo>
                <a:cubicBezTo>
                  <a:pt x="488" y="18"/>
                  <a:pt x="329" y="16"/>
                  <a:pt x="171" y="14"/>
                </a:cubicBezTo>
                <a:cubicBezTo>
                  <a:pt x="130" y="10"/>
                  <a:pt x="85" y="0"/>
                  <a:pt x="48" y="25"/>
                </a:cubicBezTo>
                <a:cubicBezTo>
                  <a:pt x="34" y="47"/>
                  <a:pt x="25" y="68"/>
                  <a:pt x="11" y="89"/>
                </a:cubicBezTo>
                <a:cubicBezTo>
                  <a:pt x="8" y="100"/>
                  <a:pt x="0" y="110"/>
                  <a:pt x="0" y="121"/>
                </a:cubicBezTo>
                <a:cubicBezTo>
                  <a:pt x="0" y="227"/>
                  <a:pt x="126" y="225"/>
                  <a:pt x="203" y="233"/>
                </a:cubicBezTo>
                <a:cubicBezTo>
                  <a:pt x="358" y="229"/>
                  <a:pt x="345" y="230"/>
                  <a:pt x="443" y="217"/>
                </a:cubicBezTo>
                <a:close/>
              </a:path>
            </a:pathLst>
          </a:custGeom>
          <a:noFill/>
          <a:ln w="19050" cap="flat" cmpd="sng">
            <a:solidFill>
              <a:srgbClr val="33CC33"/>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3" name="Text Box 10"/>
          <p:cNvSpPr txBox="1">
            <a:spLocks noChangeArrowheads="1"/>
          </p:cNvSpPr>
          <p:nvPr/>
        </p:nvSpPr>
        <p:spPr bwMode="auto">
          <a:xfrm>
            <a:off x="6172200" y="3467100"/>
            <a:ext cx="2378075" cy="13112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If you represent that number as a magnitude, </a:t>
            </a:r>
            <a:r>
              <a:rPr lang="en-US" altLang="en-US" sz="2000" i="1">
                <a:latin typeface="Times New Roman" pitchFamily="18" charset="0"/>
              </a:rPr>
              <a:t>A</a:t>
            </a:r>
            <a:r>
              <a:rPr lang="en-US" altLang="en-US" sz="2000">
                <a:latin typeface="Comic Sans MS" pitchFamily="66" charset="0"/>
              </a:rPr>
              <a:t>, and a phase, </a:t>
            </a:r>
            <a:r>
              <a:rPr lang="en-US" altLang="en-US" sz="2000">
                <a:latin typeface="Symbol" pitchFamily="18" charset="2"/>
              </a:rPr>
              <a:t>f</a:t>
            </a:r>
            <a:r>
              <a:rPr lang="en-US" altLang="en-US" sz="2000">
                <a:latin typeface="Comic Sans MS" pitchFamily="66" charset="0"/>
              </a:rPr>
              <a:t>, …</a:t>
            </a:r>
          </a:p>
        </p:txBody>
      </p:sp>
      <p:sp>
        <p:nvSpPr>
          <p:cNvPr id="56334" name="Text Box 11"/>
          <p:cNvSpPr txBox="1">
            <a:spLocks noChangeArrowheads="1"/>
          </p:cNvSpPr>
          <p:nvPr/>
        </p:nvSpPr>
        <p:spPr bwMode="auto">
          <a:xfrm>
            <a:off x="4038600" y="4991100"/>
            <a:ext cx="4283075" cy="10064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..these represent the amplitude and offset of </a:t>
            </a:r>
            <a:r>
              <a:rPr lang="en-US" altLang="en-US" sz="2000" b="1">
                <a:latin typeface="Comic Sans MS" pitchFamily="66" charset="0"/>
              </a:rPr>
              <a:t>the</a:t>
            </a:r>
            <a:r>
              <a:rPr lang="en-US" altLang="en-US" sz="2000">
                <a:latin typeface="Comic Sans MS" pitchFamily="66" charset="0"/>
              </a:rPr>
              <a:t> sinusoid with frequency </a:t>
            </a:r>
            <a:r>
              <a:rPr lang="en-US" altLang="en-US" sz="2000">
                <a:latin typeface="Symbol" pitchFamily="18" charset="2"/>
              </a:rPr>
              <a:t>w</a:t>
            </a:r>
            <a:r>
              <a:rPr lang="en-US" altLang="en-US" sz="2000">
                <a:latin typeface="Comic Sans MS" pitchFamily="66" charset="0"/>
              </a:rPr>
              <a:t> and direction </a:t>
            </a:r>
            <a:r>
              <a:rPr lang="en-US" altLang="en-US" sz="2000">
                <a:latin typeface="Symbol" pitchFamily="18" charset="2"/>
              </a:rPr>
              <a:t>q</a:t>
            </a:r>
            <a:r>
              <a:rPr lang="en-US" altLang="en-US" sz="2000">
                <a:latin typeface="Comic Sans MS" pitchFamily="66" charset="0"/>
              </a:rPr>
              <a:t>.</a:t>
            </a:r>
            <a:r>
              <a:rPr lang="en-US" altLang="en-US" sz="2000" baseline="30000">
                <a:latin typeface="Comic Sans MS" pitchFamily="66" charset="0"/>
              </a:rPr>
              <a:t>*</a:t>
            </a:r>
            <a:endParaRPr lang="en-US" altLang="en-US"/>
          </a:p>
        </p:txBody>
      </p:sp>
      <p:sp>
        <p:nvSpPr>
          <p:cNvPr id="56335" name="Freeform 12"/>
          <p:cNvSpPr>
            <a:spLocks/>
          </p:cNvSpPr>
          <p:nvPr/>
        </p:nvSpPr>
        <p:spPr bwMode="auto">
          <a:xfrm>
            <a:off x="3352800" y="3314700"/>
            <a:ext cx="1066800" cy="762000"/>
          </a:xfrm>
          <a:custGeom>
            <a:avLst/>
            <a:gdLst>
              <a:gd name="T0" fmla="*/ 0 w 672"/>
              <a:gd name="T1" fmla="*/ 2147483647 h 480"/>
              <a:gd name="T2" fmla="*/ 2147483647 w 672"/>
              <a:gd name="T3" fmla="*/ 2147483647 h 480"/>
              <a:gd name="T4" fmla="*/ 2147483647 w 672"/>
              <a:gd name="T5" fmla="*/ 0 h 480"/>
              <a:gd name="T6" fmla="*/ 0 60000 65536"/>
              <a:gd name="T7" fmla="*/ 0 60000 65536"/>
              <a:gd name="T8" fmla="*/ 0 60000 65536"/>
            </a:gdLst>
            <a:ahLst/>
            <a:cxnLst>
              <a:cxn ang="T6">
                <a:pos x="T0" y="T1"/>
              </a:cxn>
              <a:cxn ang="T7">
                <a:pos x="T2" y="T3"/>
              </a:cxn>
              <a:cxn ang="T8">
                <a:pos x="T4" y="T5"/>
              </a:cxn>
            </a:cxnLst>
            <a:rect l="0" t="0" r="r" b="b"/>
            <a:pathLst>
              <a:path w="672" h="480">
                <a:moveTo>
                  <a:pt x="0" y="480"/>
                </a:moveTo>
                <a:cubicBezTo>
                  <a:pt x="184" y="424"/>
                  <a:pt x="368" y="368"/>
                  <a:pt x="480" y="288"/>
                </a:cubicBezTo>
                <a:cubicBezTo>
                  <a:pt x="592" y="208"/>
                  <a:pt x="632" y="104"/>
                  <a:pt x="672" y="0"/>
                </a:cubicBezTo>
              </a:path>
            </a:pathLst>
          </a:custGeom>
          <a:noFill/>
          <a:ln w="19050" cap="flat" cmpd="sng">
            <a:solidFill>
              <a:srgbClr val="99FF99"/>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6" name="Freeform 13"/>
          <p:cNvSpPr>
            <a:spLocks/>
          </p:cNvSpPr>
          <p:nvPr/>
        </p:nvSpPr>
        <p:spPr bwMode="auto">
          <a:xfrm>
            <a:off x="3352800" y="2705100"/>
            <a:ext cx="1447800" cy="1828800"/>
          </a:xfrm>
          <a:custGeom>
            <a:avLst/>
            <a:gdLst>
              <a:gd name="T0" fmla="*/ 0 w 912"/>
              <a:gd name="T1" fmla="*/ 0 h 1152"/>
              <a:gd name="T2" fmla="*/ 2147483647 w 912"/>
              <a:gd name="T3" fmla="*/ 2147483647 h 1152"/>
              <a:gd name="T4" fmla="*/ 2147483647 w 912"/>
              <a:gd name="T5" fmla="*/ 2147483647 h 1152"/>
              <a:gd name="T6" fmla="*/ 0 60000 65536"/>
              <a:gd name="T7" fmla="*/ 0 60000 65536"/>
              <a:gd name="T8" fmla="*/ 0 60000 65536"/>
            </a:gdLst>
            <a:ahLst/>
            <a:cxnLst>
              <a:cxn ang="T6">
                <a:pos x="T0" y="T1"/>
              </a:cxn>
              <a:cxn ang="T7">
                <a:pos x="T2" y="T3"/>
              </a:cxn>
              <a:cxn ang="T8">
                <a:pos x="T4" y="T5"/>
              </a:cxn>
            </a:cxnLst>
            <a:rect l="0" t="0" r="r" b="b"/>
            <a:pathLst>
              <a:path w="912" h="1152">
                <a:moveTo>
                  <a:pt x="0" y="0"/>
                </a:moveTo>
                <a:cubicBezTo>
                  <a:pt x="140" y="432"/>
                  <a:pt x="280" y="864"/>
                  <a:pt x="432" y="1008"/>
                </a:cubicBezTo>
                <a:cubicBezTo>
                  <a:pt x="584" y="1152"/>
                  <a:pt x="748" y="1008"/>
                  <a:pt x="912" y="864"/>
                </a:cubicBezTo>
              </a:path>
            </a:pathLst>
          </a:custGeom>
          <a:noFill/>
          <a:ln w="19050" cap="flat" cmpd="sng">
            <a:solidFill>
              <a:srgbClr val="FF9999"/>
            </a:solidFill>
            <a:prstDash val="solid"/>
            <a:round/>
            <a:headEnd type="none" w="med" len="med"/>
            <a:tailEnd type="arrow"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7" name="Text Box 11"/>
          <p:cNvSpPr txBox="1">
            <a:spLocks noChangeArrowheads="1"/>
          </p:cNvSpPr>
          <p:nvPr/>
        </p:nvSpPr>
        <p:spPr bwMode="auto">
          <a:xfrm>
            <a:off x="7307263" y="6397625"/>
            <a:ext cx="1074737" cy="3079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baseline="30000" dirty="0">
                <a:latin typeface="Comic Sans MS" pitchFamily="66" charset="0"/>
              </a:rPr>
              <a:t>*</a:t>
            </a:r>
            <a:r>
              <a:rPr lang="en-US" altLang="en-US" sz="1400" dirty="0">
                <a:latin typeface="Comic Sans MS" pitchFamily="66" charset="0"/>
              </a:rPr>
              <a:t>See p. </a:t>
            </a:r>
            <a:r>
              <a:rPr lang="en-US" altLang="en-US" sz="1400" dirty="0" smtClean="0">
                <a:latin typeface="Comic Sans MS" pitchFamily="66" charset="0"/>
              </a:rPr>
              <a:t>51.</a:t>
            </a:r>
            <a:endParaRPr lang="en-US" altLang="en-US" sz="1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FT-freq-3"/>
          <p:cNvPicPr>
            <a:picLocks noChangeAspect="1" noChangeArrowheads="1"/>
          </p:cNvPicPr>
          <p:nvPr/>
        </p:nvPicPr>
        <p:blipFill>
          <a:blip r:embed="rId2">
            <a:extLst>
              <a:ext uri="{28A0092B-C50C-407E-A947-70E740481C1C}">
                <a14:useLocalDpi xmlns:a14="http://schemas.microsoft.com/office/drawing/2010/main" val="0"/>
              </a:ext>
            </a:extLst>
          </a:blip>
          <a:srcRect b="14151"/>
          <a:stretch>
            <a:fillRect/>
          </a:stretch>
        </p:blipFill>
        <p:spPr bwMode="auto">
          <a:xfrm>
            <a:off x="457200" y="1909763"/>
            <a:ext cx="4429125"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2"/>
          <p:cNvSpPr>
            <a:spLocks noGrp="1"/>
          </p:cNvSpPr>
          <p:nvPr>
            <p:ph type="dt" sz="quarter" idx="10"/>
          </p:nvPr>
        </p:nvSpPr>
        <p:spPr/>
        <p:txBody>
          <a:bodyPr/>
          <a:lstStyle/>
          <a:p>
            <a:pPr>
              <a:defRPr/>
            </a:pPr>
            <a:r>
              <a:rPr lang="en-US" smtClean="0"/>
              <a:t>4 October 2016</a:t>
            </a:r>
            <a:endParaRPr lang="en-US" dirty="0"/>
          </a:p>
        </p:txBody>
      </p:sp>
      <p:sp>
        <p:nvSpPr>
          <p:cNvPr id="10" name="Slide Number Placeholder 3"/>
          <p:cNvSpPr>
            <a:spLocks noGrp="1"/>
          </p:cNvSpPr>
          <p:nvPr>
            <p:ph type="sldNum" sz="quarter" idx="11"/>
          </p:nvPr>
        </p:nvSpPr>
        <p:spPr/>
        <p:txBody>
          <a:bodyPr/>
          <a:lstStyle/>
          <a:p>
            <a:pPr>
              <a:defRPr/>
            </a:pPr>
            <a:fld id="{3AD29C71-A56B-4EFD-A486-60FD87030741}" type="slidenum">
              <a:rPr lang="en-US"/>
              <a:pPr>
                <a:defRPr/>
              </a:pPr>
              <a:t>56</a:t>
            </a:fld>
            <a:endParaRPr lang="en-US" dirty="0"/>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7350" name="Rectangle 3"/>
          <p:cNvSpPr>
            <a:spLocks noGrp="1" noChangeArrowheads="1"/>
          </p:cNvSpPr>
          <p:nvPr>
            <p:ph type="title"/>
          </p:nvPr>
        </p:nvSpPr>
        <p:spPr>
          <a:xfrm>
            <a:off x="457200" y="990600"/>
            <a:ext cx="7772400" cy="723900"/>
          </a:xfrm>
        </p:spPr>
        <p:txBody>
          <a:bodyPr/>
          <a:lstStyle/>
          <a:p>
            <a:r>
              <a:rPr lang="en-US" altLang="en-US" smtClean="0"/>
              <a:t>The Value of a Fourier Coefficient</a:t>
            </a:r>
            <a:endParaRPr lang="en-US" altLang="en-US" sz="2000" smtClean="0"/>
          </a:p>
        </p:txBody>
      </p:sp>
      <p:sp>
        <p:nvSpPr>
          <p:cNvPr id="57351" name="Text Box 4"/>
          <p:cNvSpPr txBox="1">
            <a:spLocks noChangeArrowheads="1"/>
          </p:cNvSpPr>
          <p:nvPr/>
        </p:nvSpPr>
        <p:spPr bwMode="auto">
          <a:xfrm>
            <a:off x="5257800" y="1947863"/>
            <a:ext cx="3303588" cy="10064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The magnitude and phase representation makes more sense physically…</a:t>
            </a:r>
          </a:p>
        </p:txBody>
      </p:sp>
      <p:sp>
        <p:nvSpPr>
          <p:cNvPr id="57352" name="Text Box 5"/>
          <p:cNvSpPr txBox="1">
            <a:spLocks noChangeArrowheads="1"/>
          </p:cNvSpPr>
          <p:nvPr/>
        </p:nvSpPr>
        <p:spPr bwMode="auto">
          <a:xfrm>
            <a:off x="5195888" y="3281363"/>
            <a:ext cx="3429000" cy="13112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…since the Fourier magni-tude, A (</a:t>
            </a:r>
            <a:r>
              <a:rPr lang="en-US" altLang="en-US" sz="2000">
                <a:latin typeface="Symbol" pitchFamily="18" charset="2"/>
              </a:rPr>
              <a:t>w</a:t>
            </a:r>
            <a:r>
              <a:rPr lang="en-US" altLang="en-US" sz="2000">
                <a:latin typeface="Comic Sans MS" pitchFamily="66" charset="0"/>
              </a:rPr>
              <a:t>,</a:t>
            </a:r>
            <a:r>
              <a:rPr lang="en-US" altLang="en-US" sz="2000">
                <a:latin typeface="Symbol" pitchFamily="18" charset="2"/>
              </a:rPr>
              <a:t>q</a:t>
            </a:r>
            <a:r>
              <a:rPr lang="en-US" altLang="en-US" sz="2000">
                <a:latin typeface="Comic Sans MS" pitchFamily="66" charset="0"/>
              </a:rPr>
              <a:t>), at point (</a:t>
            </a:r>
            <a:r>
              <a:rPr lang="en-US" altLang="en-US" sz="2000">
                <a:latin typeface="Symbol" pitchFamily="18" charset="2"/>
              </a:rPr>
              <a:t>w</a:t>
            </a:r>
            <a:r>
              <a:rPr lang="en-US" altLang="en-US" sz="2000">
                <a:latin typeface="Comic Sans MS" pitchFamily="66" charset="0"/>
              </a:rPr>
              <a:t>,</a:t>
            </a:r>
            <a:r>
              <a:rPr lang="en-US" altLang="en-US" sz="2000">
                <a:latin typeface="Symbol" pitchFamily="18" charset="2"/>
              </a:rPr>
              <a:t>q</a:t>
            </a:r>
            <a:r>
              <a:rPr lang="en-US" altLang="en-US" sz="2000">
                <a:latin typeface="Comic Sans MS" pitchFamily="66" charset="0"/>
              </a:rPr>
              <a:t>) represents the amplitude of the sinusoid…</a:t>
            </a:r>
          </a:p>
        </p:txBody>
      </p:sp>
      <p:sp>
        <p:nvSpPr>
          <p:cNvPr id="57353" name="Text Box 6"/>
          <p:cNvSpPr txBox="1">
            <a:spLocks noChangeArrowheads="1"/>
          </p:cNvSpPr>
          <p:nvPr/>
        </p:nvSpPr>
        <p:spPr bwMode="auto">
          <a:xfrm>
            <a:off x="4903788" y="4919663"/>
            <a:ext cx="3657600" cy="10064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and the phase, </a:t>
            </a:r>
            <a:r>
              <a:rPr lang="en-US" altLang="en-US" sz="2000">
                <a:latin typeface="Symbol" pitchFamily="18" charset="2"/>
              </a:rPr>
              <a:t>f</a:t>
            </a:r>
            <a:r>
              <a:rPr lang="en-US" altLang="en-US" sz="2000">
                <a:latin typeface="Comic Sans MS" pitchFamily="66" charset="0"/>
              </a:rPr>
              <a:t>(</a:t>
            </a:r>
            <a:r>
              <a:rPr lang="en-US" altLang="en-US" sz="2000">
                <a:latin typeface="Symbol" pitchFamily="18" charset="2"/>
              </a:rPr>
              <a:t>w</a:t>
            </a:r>
            <a:r>
              <a:rPr lang="en-US" altLang="en-US" sz="2000">
                <a:latin typeface="Comic Sans MS" pitchFamily="66" charset="0"/>
              </a:rPr>
              <a:t>,</a:t>
            </a:r>
            <a:r>
              <a:rPr lang="en-US" altLang="en-US" sz="2000">
                <a:latin typeface="Symbol" pitchFamily="18" charset="2"/>
              </a:rPr>
              <a:t>q</a:t>
            </a:r>
            <a:r>
              <a:rPr lang="en-US" altLang="en-US" sz="2000">
                <a:latin typeface="Comic Sans MS" pitchFamily="66" charset="0"/>
              </a:rPr>
              <a:t>), represents the offset of the sinusoid relative to origin. </a:t>
            </a:r>
          </a:p>
        </p:txBody>
      </p:sp>
      <p:sp>
        <p:nvSpPr>
          <p:cNvPr id="57354" name="Line 7"/>
          <p:cNvSpPr>
            <a:spLocks noChangeShapeType="1"/>
          </p:cNvSpPr>
          <p:nvPr/>
        </p:nvSpPr>
        <p:spPr bwMode="auto">
          <a:xfrm flipH="1" flipV="1">
            <a:off x="3657600" y="2405063"/>
            <a:ext cx="1295400" cy="990600"/>
          </a:xfrm>
          <a:prstGeom prst="line">
            <a:avLst/>
          </a:prstGeom>
          <a:noFill/>
          <a:ln w="9525">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5" name="Line 8"/>
          <p:cNvSpPr>
            <a:spLocks noChangeShapeType="1"/>
          </p:cNvSpPr>
          <p:nvPr/>
        </p:nvSpPr>
        <p:spPr bwMode="auto">
          <a:xfrm flipH="1" flipV="1">
            <a:off x="3581400" y="4691063"/>
            <a:ext cx="1143000" cy="5334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FT-freq-3"/>
          <p:cNvPicPr>
            <a:picLocks noChangeAspect="1" noChangeArrowheads="1"/>
          </p:cNvPicPr>
          <p:nvPr/>
        </p:nvPicPr>
        <p:blipFill>
          <a:blip r:embed="rId2">
            <a:extLst>
              <a:ext uri="{28A0092B-C50C-407E-A947-70E740481C1C}">
                <a14:useLocalDpi xmlns:a14="http://schemas.microsoft.com/office/drawing/2010/main" val="0"/>
              </a:ext>
            </a:extLst>
          </a:blip>
          <a:srcRect b="14151"/>
          <a:stretch>
            <a:fillRect/>
          </a:stretch>
        </p:blipFill>
        <p:spPr bwMode="auto">
          <a:xfrm>
            <a:off x="457200" y="1909763"/>
            <a:ext cx="4429125"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49F82A9C-72B8-4CE0-867D-500E8992192F}" type="slidenum">
              <a:rPr lang="en-US"/>
              <a:pPr>
                <a:defRPr/>
              </a:pPr>
              <a:t>57</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8374" name="Rectangle 3"/>
          <p:cNvSpPr>
            <a:spLocks noGrp="1" noChangeArrowheads="1"/>
          </p:cNvSpPr>
          <p:nvPr>
            <p:ph type="title"/>
          </p:nvPr>
        </p:nvSpPr>
        <p:spPr>
          <a:xfrm>
            <a:off x="457200" y="990600"/>
            <a:ext cx="7772400" cy="723900"/>
          </a:xfrm>
        </p:spPr>
        <p:txBody>
          <a:bodyPr/>
          <a:lstStyle/>
          <a:p>
            <a:r>
              <a:rPr lang="en-US" altLang="en-US" smtClean="0"/>
              <a:t>The Fourier Coefficient at (</a:t>
            </a:r>
            <a:r>
              <a:rPr lang="en-US" altLang="en-US" i="1" smtClean="0"/>
              <a:t>u</a:t>
            </a:r>
            <a:r>
              <a:rPr lang="en-US" altLang="en-US" smtClean="0"/>
              <a:t>,</a:t>
            </a:r>
            <a:r>
              <a:rPr lang="en-US" altLang="en-US" i="1" smtClean="0"/>
              <a:t>v</a:t>
            </a:r>
            <a:r>
              <a:rPr lang="en-US" altLang="en-US" smtClean="0"/>
              <a:t>)</a:t>
            </a:r>
            <a:endParaRPr lang="en-US" altLang="en-US" sz="2000" smtClean="0"/>
          </a:p>
        </p:txBody>
      </p:sp>
      <p:sp>
        <p:nvSpPr>
          <p:cNvPr id="58375" name="Text Box 4"/>
          <p:cNvSpPr txBox="1">
            <a:spLocks noChangeArrowheads="1"/>
          </p:cNvSpPr>
          <p:nvPr/>
        </p:nvSpPr>
        <p:spPr bwMode="auto">
          <a:xfrm>
            <a:off x="5257800" y="1828800"/>
            <a:ext cx="3303588" cy="7016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So, the point (</a:t>
            </a:r>
            <a:r>
              <a:rPr lang="en-US" altLang="en-US" sz="2000" i="1" dirty="0">
                <a:latin typeface="Times New Roman" pitchFamily="18" charset="0"/>
              </a:rPr>
              <a:t>u</a:t>
            </a:r>
            <a:r>
              <a:rPr lang="en-US" altLang="en-US" sz="2000" dirty="0">
                <a:latin typeface="Comic Sans MS" pitchFamily="66" charset="0"/>
              </a:rPr>
              <a:t>,</a:t>
            </a:r>
            <a:r>
              <a:rPr lang="en-US" altLang="en-US" sz="2000" i="1" dirty="0">
                <a:latin typeface="Times New Roman" pitchFamily="18" charset="0"/>
              </a:rPr>
              <a:t>v</a:t>
            </a:r>
            <a:r>
              <a:rPr lang="en-US" altLang="en-US" sz="2000" dirty="0">
                <a:latin typeface="Comic Sans MS" pitchFamily="66" charset="0"/>
              </a:rPr>
              <a:t>) on the Fourier plane…</a:t>
            </a:r>
          </a:p>
        </p:txBody>
      </p:sp>
      <p:sp>
        <p:nvSpPr>
          <p:cNvPr id="58376" name="Text Box 5"/>
          <p:cNvSpPr txBox="1">
            <a:spLocks noChangeArrowheads="1"/>
          </p:cNvSpPr>
          <p:nvPr/>
        </p:nvSpPr>
        <p:spPr bwMode="auto">
          <a:xfrm>
            <a:off x="5257800" y="2667000"/>
            <a:ext cx="3276600" cy="10064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…represents a sinusoidal grating of frequency </a:t>
            </a:r>
            <a:r>
              <a:rPr lang="en-US" altLang="en-US" sz="2000">
                <a:latin typeface="Comic Sans MS" pitchFamily="66" charset="0"/>
                <a:sym typeface="Symbol" pitchFamily="18" charset="2"/>
              </a:rPr>
              <a:t> and orientation .</a:t>
            </a:r>
            <a:r>
              <a:rPr lang="en-US" altLang="en-US" sz="2000" baseline="30000">
                <a:latin typeface="Comic Sans MS" pitchFamily="66" charset="0"/>
              </a:rPr>
              <a:t>*</a:t>
            </a:r>
            <a:endParaRPr lang="en-US" altLang="en-US" sz="2000">
              <a:latin typeface="Comic Sans MS" pitchFamily="66" charset="0"/>
              <a:sym typeface="Symbol" pitchFamily="18" charset="2"/>
            </a:endParaRPr>
          </a:p>
        </p:txBody>
      </p:sp>
      <p:sp>
        <p:nvSpPr>
          <p:cNvPr id="58377" name="Text Box 6"/>
          <p:cNvSpPr txBox="1">
            <a:spLocks noChangeArrowheads="1"/>
          </p:cNvSpPr>
          <p:nvPr/>
        </p:nvSpPr>
        <p:spPr bwMode="auto">
          <a:xfrm>
            <a:off x="5257800" y="4648200"/>
            <a:ext cx="3276600" cy="10064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…represents the ampli-tude, </a:t>
            </a:r>
            <a:r>
              <a:rPr lang="en-US" altLang="en-US" sz="2000" i="1">
                <a:latin typeface="Times New Roman" pitchFamily="18" charset="0"/>
              </a:rPr>
              <a:t>A</a:t>
            </a:r>
            <a:r>
              <a:rPr lang="en-US" altLang="en-US" sz="2000">
                <a:latin typeface="Comic Sans MS" pitchFamily="66" charset="0"/>
              </a:rPr>
              <a:t>, and the phase offset, </a:t>
            </a:r>
            <a:r>
              <a:rPr lang="en-US" altLang="en-US" sz="2000">
                <a:latin typeface="Symbol" pitchFamily="18" charset="2"/>
              </a:rPr>
              <a:t>f</a:t>
            </a:r>
            <a:r>
              <a:rPr lang="en-US" altLang="en-US" sz="2000">
                <a:latin typeface="Comic Sans MS" pitchFamily="66" charset="0"/>
              </a:rPr>
              <a:t>, of the sinusoid. </a:t>
            </a:r>
          </a:p>
        </p:txBody>
      </p:sp>
      <p:sp>
        <p:nvSpPr>
          <p:cNvPr id="58378" name="Line 7"/>
          <p:cNvSpPr>
            <a:spLocks noChangeShapeType="1"/>
          </p:cNvSpPr>
          <p:nvPr/>
        </p:nvSpPr>
        <p:spPr bwMode="auto">
          <a:xfrm flipH="1">
            <a:off x="3352800" y="2209800"/>
            <a:ext cx="1752600" cy="6096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9" name="Line 8"/>
          <p:cNvSpPr>
            <a:spLocks noChangeShapeType="1"/>
          </p:cNvSpPr>
          <p:nvPr/>
        </p:nvSpPr>
        <p:spPr bwMode="auto">
          <a:xfrm flipH="1">
            <a:off x="3352800" y="2362200"/>
            <a:ext cx="1752600" cy="251460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0" name="Text Box 9"/>
          <p:cNvSpPr txBox="1">
            <a:spLocks noChangeArrowheads="1"/>
          </p:cNvSpPr>
          <p:nvPr/>
        </p:nvSpPr>
        <p:spPr bwMode="auto">
          <a:xfrm>
            <a:off x="5257800" y="3810000"/>
            <a:ext cx="3276600" cy="7016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The complex value, </a:t>
            </a:r>
            <a:r>
              <a:rPr lang="en-US" altLang="en-US" sz="2000" i="1">
                <a:latin typeface="Times New Roman" pitchFamily="18" charset="0"/>
              </a:rPr>
              <a:t>F</a:t>
            </a:r>
            <a:r>
              <a:rPr lang="en-US" altLang="en-US" sz="2000">
                <a:latin typeface="Times New Roman" pitchFamily="18" charset="0"/>
              </a:rPr>
              <a:t>(</a:t>
            </a:r>
            <a:r>
              <a:rPr lang="en-US" altLang="en-US" sz="2000" i="1">
                <a:latin typeface="Times New Roman" pitchFamily="18" charset="0"/>
              </a:rPr>
              <a:t>u</a:t>
            </a:r>
            <a:r>
              <a:rPr lang="en-US" altLang="en-US" sz="2000">
                <a:latin typeface="Times New Roman" pitchFamily="18" charset="0"/>
              </a:rPr>
              <a:t>,</a:t>
            </a:r>
            <a:r>
              <a:rPr lang="en-US" altLang="en-US" sz="2000" i="1">
                <a:latin typeface="Times New Roman" pitchFamily="18" charset="0"/>
              </a:rPr>
              <a:t>v</a:t>
            </a:r>
            <a:r>
              <a:rPr lang="en-US" altLang="en-US" sz="2000">
                <a:latin typeface="Times New Roman" pitchFamily="18" charset="0"/>
              </a:rPr>
              <a:t>)</a:t>
            </a:r>
            <a:r>
              <a:rPr lang="en-US" altLang="en-US" sz="2000">
                <a:latin typeface="Comic Sans MS" pitchFamily="66" charset="0"/>
              </a:rPr>
              <a:t>, of the FT at point (</a:t>
            </a:r>
            <a:r>
              <a:rPr lang="en-US" altLang="en-US" sz="2000" i="1">
                <a:latin typeface="Times New Roman" pitchFamily="18" charset="0"/>
              </a:rPr>
              <a:t>u</a:t>
            </a:r>
            <a:r>
              <a:rPr lang="en-US" altLang="en-US" sz="2000">
                <a:latin typeface="Comic Sans MS" pitchFamily="66" charset="0"/>
              </a:rPr>
              <a:t>,</a:t>
            </a:r>
            <a:r>
              <a:rPr lang="en-US" altLang="en-US" sz="2000" i="1">
                <a:latin typeface="Times New Roman" pitchFamily="18" charset="0"/>
              </a:rPr>
              <a:t>v</a:t>
            </a:r>
            <a:r>
              <a:rPr lang="en-US" altLang="en-US" sz="2000">
                <a:latin typeface="Comic Sans MS" pitchFamily="66" charset="0"/>
              </a:rPr>
              <a:t>)…</a:t>
            </a:r>
          </a:p>
        </p:txBody>
      </p:sp>
      <p:sp>
        <p:nvSpPr>
          <p:cNvPr id="58381" name="Line 10"/>
          <p:cNvSpPr>
            <a:spLocks noChangeShapeType="1"/>
          </p:cNvSpPr>
          <p:nvPr/>
        </p:nvSpPr>
        <p:spPr bwMode="auto">
          <a:xfrm flipH="1" flipV="1">
            <a:off x="3581400" y="2362200"/>
            <a:ext cx="1600200" cy="1600200"/>
          </a:xfrm>
          <a:prstGeom prst="line">
            <a:avLst/>
          </a:prstGeom>
          <a:noFill/>
          <a:ln w="952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2" name="Line 11"/>
          <p:cNvSpPr>
            <a:spLocks noChangeShapeType="1"/>
          </p:cNvSpPr>
          <p:nvPr/>
        </p:nvSpPr>
        <p:spPr bwMode="auto">
          <a:xfrm flipH="1">
            <a:off x="3505200" y="4267200"/>
            <a:ext cx="1676400" cy="228600"/>
          </a:xfrm>
          <a:prstGeom prst="line">
            <a:avLst/>
          </a:prstGeom>
          <a:noFill/>
          <a:ln w="952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83" name="Text Box 11"/>
          <p:cNvSpPr txBox="1">
            <a:spLocks noChangeArrowheads="1"/>
          </p:cNvSpPr>
          <p:nvPr/>
        </p:nvSpPr>
        <p:spPr bwMode="auto">
          <a:xfrm>
            <a:off x="7307263" y="6397625"/>
            <a:ext cx="1074737" cy="307975"/>
          </a:xfrm>
          <a:prstGeom prst="rect">
            <a:avLst/>
          </a:prstGeom>
          <a:solidFill>
            <a:srgbClr val="FFFFCC"/>
          </a:solidFill>
          <a:ln>
            <a:noFill/>
          </a:ln>
          <a:effectLst>
            <a:outerShdw blurRad="63500" dist="107763" dir="8100000" algn="ctr" rotWithShape="0">
              <a:schemeClr val="bg2"/>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baseline="30000" dirty="0">
                <a:latin typeface="Comic Sans MS" pitchFamily="66" charset="0"/>
              </a:rPr>
              <a:t>*</a:t>
            </a:r>
            <a:r>
              <a:rPr lang="en-US" altLang="en-US" sz="1400" dirty="0">
                <a:latin typeface="Comic Sans MS" pitchFamily="66" charset="0"/>
              </a:rPr>
              <a:t>See p. </a:t>
            </a:r>
            <a:r>
              <a:rPr lang="en-US" altLang="en-US" sz="1400" dirty="0" smtClean="0">
                <a:latin typeface="Comic Sans MS" pitchFamily="66" charset="0"/>
              </a:rPr>
              <a:t>51.</a:t>
            </a:r>
            <a:endParaRPr lang="en-US" altLang="en-US" sz="1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T-freq-3"/>
          <p:cNvPicPr>
            <a:picLocks noChangeAspect="1" noChangeArrowheads="1"/>
          </p:cNvPicPr>
          <p:nvPr/>
        </p:nvPicPr>
        <p:blipFill>
          <a:blip r:embed="rId2">
            <a:extLst>
              <a:ext uri="{28A0092B-C50C-407E-A947-70E740481C1C}">
                <a14:useLocalDpi xmlns:a14="http://schemas.microsoft.com/office/drawing/2010/main" val="0"/>
              </a:ext>
            </a:extLst>
          </a:blip>
          <a:srcRect b="14151"/>
          <a:stretch>
            <a:fillRect/>
          </a:stretch>
        </p:blipFill>
        <p:spPr bwMode="auto">
          <a:xfrm>
            <a:off x="457200" y="1909763"/>
            <a:ext cx="4429125"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AE972146-B519-41E5-A95E-C22483C6CAD3}" type="slidenum">
              <a:rPr lang="en-US"/>
              <a:pPr>
                <a:defRPr/>
              </a:pPr>
              <a:t>58</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59398" name="Rectangle 3"/>
          <p:cNvSpPr>
            <a:spLocks noGrp="1" noChangeArrowheads="1"/>
          </p:cNvSpPr>
          <p:nvPr>
            <p:ph type="title"/>
          </p:nvPr>
        </p:nvSpPr>
        <p:spPr>
          <a:xfrm>
            <a:off x="457200" y="990600"/>
            <a:ext cx="7772400" cy="723900"/>
          </a:xfrm>
        </p:spPr>
        <p:txBody>
          <a:bodyPr/>
          <a:lstStyle/>
          <a:p>
            <a:r>
              <a:rPr lang="en-US" altLang="en-US" sz="3200" smtClean="0"/>
              <a:t>The Sinusoid from the Fourier Coeff. at (</a:t>
            </a:r>
            <a:r>
              <a:rPr lang="en-US" altLang="en-US" sz="3200" i="1" smtClean="0"/>
              <a:t>u</a:t>
            </a:r>
            <a:r>
              <a:rPr lang="en-US" altLang="en-US" sz="3200" smtClean="0"/>
              <a:t>,</a:t>
            </a:r>
            <a:r>
              <a:rPr lang="en-US" altLang="en-US" sz="3200" i="1" smtClean="0"/>
              <a:t>v</a:t>
            </a:r>
            <a:r>
              <a:rPr lang="en-US" altLang="en-US" sz="3200" smtClean="0"/>
              <a:t>)</a:t>
            </a:r>
          </a:p>
        </p:txBody>
      </p:sp>
      <p:pic>
        <p:nvPicPr>
          <p:cNvPr id="5939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44700"/>
            <a:ext cx="4191000" cy="3529013"/>
          </a:xfrm>
          <a:prstGeom prst="rect">
            <a:avLst/>
          </a:prstGeom>
          <a:noFill/>
          <a:ln w="9525">
            <a:solidFill>
              <a:schemeClr val="tx1"/>
            </a:solidFill>
            <a:miter lim="800000"/>
            <a:headEnd/>
            <a:tailEnd/>
          </a:ln>
          <a:effectLst>
            <a:outerShdw blurRad="63500" dist="63500" dir="81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59400" name="Text Box 17"/>
          <p:cNvSpPr txBox="1">
            <a:spLocks noChangeArrowheads="1"/>
          </p:cNvSpPr>
          <p:nvPr/>
        </p:nvSpPr>
        <p:spPr bwMode="auto">
          <a:xfrm>
            <a:off x="6553200" y="5400675"/>
            <a:ext cx="1906588" cy="738188"/>
          </a:xfrm>
          <a:prstGeom prst="rect">
            <a:avLst/>
          </a:prstGeom>
          <a:solidFill>
            <a:srgbClr val="FFFFCC"/>
          </a:solidFill>
          <a:ln>
            <a:noFill/>
          </a:ln>
          <a:effectLst>
            <a:outerShdw blurRad="63500" dist="63500" dir="8100000" algn="ctr" rotWithShape="0">
              <a:schemeClr val="tx1">
                <a:alpha val="25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latin typeface="Comic Sans MS" pitchFamily="66" charset="0"/>
              </a:rPr>
              <a:t>Note that the wave front direction = </a:t>
            </a:r>
            <a:r>
              <a:rPr lang="el-GR" altLang="en-US" sz="1400">
                <a:latin typeface="Comic Sans MS" pitchFamily="66" charset="0"/>
              </a:rPr>
              <a:t>θ</a:t>
            </a:r>
            <a:r>
              <a:rPr lang="en-US" altLang="en-US" sz="1400">
                <a:latin typeface="Comic Sans MS" pitchFamily="66" charset="0"/>
              </a:rPr>
              <a:t> only if R=C.</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8CAC37A9-5AD2-437E-89A0-44B51470BCE9}" type="slidenum">
              <a:rPr lang="en-US"/>
              <a:pPr>
                <a:defRPr/>
              </a:pPr>
              <a:t>59</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60421" name="Picture 2" descr="trains-512-FFT-PS"/>
          <p:cNvPicPr>
            <a:picLocks noChangeAspect="1" noChangeArrowheads="1"/>
          </p:cNvPicPr>
          <p:nvPr/>
        </p:nvPicPr>
        <p:blipFill>
          <a:blip r:embed="rId2">
            <a:extLst>
              <a:ext uri="{28A0092B-C50C-407E-A947-70E740481C1C}">
                <a14:useLocalDpi xmlns:a14="http://schemas.microsoft.com/office/drawing/2010/main" val="0"/>
              </a:ext>
            </a:extLst>
          </a:blip>
          <a:srcRect l="7875" r="7875"/>
          <a:stretch>
            <a:fillRect/>
          </a:stretch>
        </p:blipFill>
        <p:spPr bwMode="auto">
          <a:xfrm>
            <a:off x="3238500" y="2105025"/>
            <a:ext cx="27209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3" descr="trains-512-FFT-Ph"/>
          <p:cNvPicPr>
            <a:picLocks noChangeAspect="1" noChangeArrowheads="1"/>
          </p:cNvPicPr>
          <p:nvPr/>
        </p:nvPicPr>
        <p:blipFill>
          <a:blip r:embed="rId3">
            <a:extLst>
              <a:ext uri="{28A0092B-C50C-407E-A947-70E740481C1C}">
                <a14:useLocalDpi xmlns:a14="http://schemas.microsoft.com/office/drawing/2010/main" val="0"/>
              </a:ext>
            </a:extLst>
          </a:blip>
          <a:srcRect l="7813" r="7813"/>
          <a:stretch>
            <a:fillRect/>
          </a:stretch>
        </p:blipFill>
        <p:spPr bwMode="auto">
          <a:xfrm>
            <a:off x="6191250" y="2105025"/>
            <a:ext cx="272415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4"/>
          <p:cNvSpPr>
            <a:spLocks noGrp="1" noChangeArrowheads="1"/>
          </p:cNvSpPr>
          <p:nvPr>
            <p:ph type="title"/>
          </p:nvPr>
        </p:nvSpPr>
        <p:spPr>
          <a:xfrm>
            <a:off x="1047750" y="1104900"/>
            <a:ext cx="7048500" cy="723900"/>
          </a:xfrm>
        </p:spPr>
        <p:txBody>
          <a:bodyPr/>
          <a:lstStyle/>
          <a:p>
            <a:r>
              <a:rPr lang="en-US" altLang="en-US" smtClean="0"/>
              <a:t>FT of an Image (Magnitude + Phase)</a:t>
            </a:r>
          </a:p>
        </p:txBody>
      </p:sp>
      <p:pic>
        <p:nvPicPr>
          <p:cNvPr id="60424" name="Picture 5" descr="trains-512"/>
          <p:cNvPicPr>
            <a:picLocks noChangeAspect="1" noChangeArrowheads="1"/>
          </p:cNvPicPr>
          <p:nvPr/>
        </p:nvPicPr>
        <p:blipFill>
          <a:blip r:embed="rId4">
            <a:extLst>
              <a:ext uri="{28A0092B-C50C-407E-A947-70E740481C1C}">
                <a14:useLocalDpi xmlns:a14="http://schemas.microsoft.com/office/drawing/2010/main" val="0"/>
              </a:ext>
            </a:extLst>
          </a:blip>
          <a:srcRect l="7031" r="7031"/>
          <a:stretch>
            <a:fillRect/>
          </a:stretch>
        </p:blipFill>
        <p:spPr bwMode="auto">
          <a:xfrm>
            <a:off x="228600" y="2101850"/>
            <a:ext cx="27781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 Box 6"/>
          <p:cNvSpPr txBox="1">
            <a:spLocks noChangeArrowheads="1"/>
          </p:cNvSpPr>
          <p:nvPr/>
        </p:nvSpPr>
        <p:spPr bwMode="auto">
          <a:xfrm>
            <a:off x="1535113" y="5562600"/>
            <a:ext cx="304800"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latin typeface="Times New Roman" pitchFamily="18" charset="0"/>
              </a:rPr>
              <a:t>I</a:t>
            </a:r>
          </a:p>
        </p:txBody>
      </p:sp>
      <p:sp>
        <p:nvSpPr>
          <p:cNvPr id="60426" name="Text Box 7"/>
          <p:cNvSpPr txBox="1">
            <a:spLocks noChangeArrowheads="1"/>
          </p:cNvSpPr>
          <p:nvPr/>
        </p:nvSpPr>
        <p:spPr bwMode="auto">
          <a:xfrm>
            <a:off x="3598863" y="5562600"/>
            <a:ext cx="2020887"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log{</a:t>
            </a:r>
            <a:r>
              <a:rPr lang="en-US" altLang="en-US" b="1">
                <a:latin typeface="Times New Roman" pitchFamily="18" charset="0"/>
              </a:rPr>
              <a:t>|</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r>
              <a:rPr lang="en-US" altLang="en-US" b="1">
                <a:latin typeface="Times New Roman" pitchFamily="18" charset="0"/>
              </a:rPr>
              <a:t>|</a:t>
            </a:r>
            <a:r>
              <a:rPr lang="en-US" altLang="en-US" baseline="30000">
                <a:latin typeface="Times New Roman" pitchFamily="18" charset="0"/>
              </a:rPr>
              <a:t>2</a:t>
            </a:r>
            <a:r>
              <a:rPr lang="en-US" altLang="en-US">
                <a:latin typeface="Times New Roman" pitchFamily="18" charset="0"/>
              </a:rPr>
              <a:t>+1}</a:t>
            </a:r>
          </a:p>
        </p:txBody>
      </p:sp>
      <p:sp>
        <p:nvSpPr>
          <p:cNvPr id="60427" name="Text Box 8"/>
          <p:cNvSpPr txBox="1">
            <a:spLocks noChangeArrowheads="1"/>
          </p:cNvSpPr>
          <p:nvPr/>
        </p:nvSpPr>
        <p:spPr bwMode="auto">
          <a:xfrm>
            <a:off x="6784975" y="5554663"/>
            <a:ext cx="1211263"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Symbol" pitchFamily="18" charset="2"/>
              </a:rPr>
              <a:t>Ð</a:t>
            </a:r>
            <a:r>
              <a:rPr lang="en-US" altLang="en-US">
                <a:latin typeface="Times New Roman" pitchFamily="18" charset="0"/>
              </a:rPr>
              <a:t>[</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4 October 2016</a:t>
            </a:r>
            <a:endParaRPr lang="en-US" dirty="0"/>
          </a:p>
        </p:txBody>
      </p:sp>
      <p:sp>
        <p:nvSpPr>
          <p:cNvPr id="5" name="Slide Number Placeholder 4"/>
          <p:cNvSpPr>
            <a:spLocks noGrp="1"/>
          </p:cNvSpPr>
          <p:nvPr>
            <p:ph type="sldNum" sz="quarter" idx="11"/>
          </p:nvPr>
        </p:nvSpPr>
        <p:spPr/>
        <p:txBody>
          <a:bodyPr/>
          <a:lstStyle/>
          <a:p>
            <a:pPr>
              <a:defRPr/>
            </a:pPr>
            <a:fld id="{E2C3CAD6-F92B-41C1-B29D-1AD663E1148B}" type="slidenum">
              <a:rPr lang="en-US"/>
              <a:pPr>
                <a:defRPr/>
              </a:pPr>
              <a:t>6</a:t>
            </a:fld>
            <a:endParaRPr lang="en-US" dirty="0"/>
          </a:p>
        </p:txBody>
      </p:sp>
      <p:sp>
        <p:nvSpPr>
          <p:cNvPr id="6" name="Footer Placeholder 5"/>
          <p:cNvSpPr>
            <a:spLocks noGrp="1"/>
          </p:cNvSpPr>
          <p:nvPr>
            <p:ph type="ftr" sz="quarter" idx="12"/>
          </p:nvPr>
        </p:nvSpPr>
        <p:spPr/>
        <p:txBody>
          <a:bodyPr/>
          <a:lstStyle/>
          <a:p>
            <a:pPr>
              <a:defRPr/>
            </a:pPr>
            <a:r>
              <a:rPr lang="en-US" smtClean="0"/>
              <a:t>1999-2016 by Richard Alan Peters II</a:t>
            </a:r>
            <a:endParaRPr lang="en-US"/>
          </a:p>
        </p:txBody>
      </p:sp>
      <p:sp>
        <p:nvSpPr>
          <p:cNvPr id="8197" name="Rectangle 2"/>
          <p:cNvSpPr>
            <a:spLocks noGrp="1" noChangeArrowheads="1"/>
          </p:cNvSpPr>
          <p:nvPr>
            <p:ph type="title"/>
          </p:nvPr>
        </p:nvSpPr>
        <p:spPr>
          <a:xfrm>
            <a:off x="533400" y="1268413"/>
            <a:ext cx="7772400" cy="641350"/>
          </a:xfrm>
        </p:spPr>
        <p:txBody>
          <a:bodyPr>
            <a:spAutoFit/>
          </a:bodyPr>
          <a:lstStyle/>
          <a:p>
            <a:r>
              <a:rPr lang="en-US" altLang="en-US" smtClean="0"/>
              <a:t>Origin of Sounds</a:t>
            </a:r>
          </a:p>
        </p:txBody>
      </p:sp>
      <p:sp>
        <p:nvSpPr>
          <p:cNvPr id="8198" name="Rectangle 3"/>
          <p:cNvSpPr>
            <a:spLocks noGrp="1" noChangeArrowheads="1"/>
          </p:cNvSpPr>
          <p:nvPr>
            <p:ph type="body" idx="4294967295"/>
          </p:nvPr>
        </p:nvSpPr>
        <p:spPr>
          <a:xfrm>
            <a:off x="800100" y="2133600"/>
            <a:ext cx="7543800" cy="4038600"/>
          </a:xfrm>
        </p:spPr>
        <p:txBody>
          <a:bodyPr/>
          <a:lstStyle/>
          <a:p>
            <a:r>
              <a:rPr lang="en-US" altLang="en-US" sz="2400" smtClean="0">
                <a:latin typeface="Times New Roman" pitchFamily="18" charset="0"/>
              </a:rPr>
              <a:t>The mechanical vibrations of an object in an atmosphere.</a:t>
            </a:r>
          </a:p>
          <a:p>
            <a:r>
              <a:rPr lang="en-US" altLang="en-US" sz="2400" smtClean="0">
                <a:latin typeface="Times New Roman" pitchFamily="18" charset="0"/>
              </a:rPr>
              <a:t>Vibrations:  internal elastic motions of the material.</a:t>
            </a:r>
          </a:p>
          <a:p>
            <a:r>
              <a:rPr lang="en-US" altLang="en-US" sz="2400" smtClean="0">
                <a:latin typeface="Times New Roman" pitchFamily="18" charset="0"/>
              </a:rPr>
              <a:t>The surface of the object undulates causing compressions and rarefactions in the air which propagate through the air away from the surface.</a:t>
            </a:r>
          </a:p>
          <a:p>
            <a:r>
              <a:rPr lang="en-US" altLang="en-US" sz="2400" smtClean="0">
                <a:latin typeface="Times New Roman" pitchFamily="18" charset="0"/>
              </a:rPr>
              <a:t>An object vibrates with different </a:t>
            </a:r>
            <a:r>
              <a:rPr lang="en-US" altLang="en-US" sz="2400" i="1" smtClean="0">
                <a:latin typeface="Times New Roman" pitchFamily="18" charset="0"/>
              </a:rPr>
              <a:t>modes</a:t>
            </a:r>
            <a:r>
              <a:rPr lang="en-US" altLang="en-US" sz="2400" smtClean="0">
                <a:latin typeface="Times New Roman" pitchFamily="18" charset="0"/>
              </a:rPr>
              <a:t>.</a:t>
            </a:r>
          </a:p>
          <a:p>
            <a:r>
              <a:rPr lang="en-US" altLang="en-US" sz="2400" smtClean="0">
                <a:latin typeface="Times New Roman" pitchFamily="18" charset="0"/>
              </a:rPr>
              <a:t>A mode is a vibratory pattern with a distinctive shape — part of the object surface moves out while another part moves in — a </a:t>
            </a:r>
            <a:r>
              <a:rPr lang="en-US" altLang="en-US" sz="2400" i="1" smtClean="0">
                <a:latin typeface="Times New Roman" pitchFamily="18" charset="0"/>
              </a:rPr>
              <a:t>standing wave</a:t>
            </a:r>
            <a:r>
              <a:rPr lang="en-US" altLang="en-US" sz="2400" smtClean="0">
                <a:latin typeface="Times New Roman" pitchFamily="18" charset="0"/>
              </a:rPr>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E3A094A1-8D4F-423B-AE98-55023918079E}" type="slidenum">
              <a:rPr lang="en-US"/>
              <a:pPr>
                <a:defRPr/>
              </a:pPr>
              <a:t>60</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1445" name="Rectangle 2"/>
          <p:cNvSpPr>
            <a:spLocks noGrp="1" noChangeArrowheads="1"/>
          </p:cNvSpPr>
          <p:nvPr>
            <p:ph type="title"/>
          </p:nvPr>
        </p:nvSpPr>
        <p:spPr>
          <a:xfrm>
            <a:off x="1181100" y="1104900"/>
            <a:ext cx="6781800" cy="723900"/>
          </a:xfrm>
        </p:spPr>
        <p:txBody>
          <a:bodyPr/>
          <a:lstStyle/>
          <a:p>
            <a:r>
              <a:rPr lang="en-US" altLang="en-US" smtClean="0"/>
              <a:t>FT of an Image (Real + Imaginary)</a:t>
            </a:r>
          </a:p>
        </p:txBody>
      </p:sp>
      <p:pic>
        <p:nvPicPr>
          <p:cNvPr id="61446" name="Picture 3" descr="trains-512"/>
          <p:cNvPicPr>
            <a:picLocks noChangeAspect="1" noChangeArrowheads="1"/>
          </p:cNvPicPr>
          <p:nvPr/>
        </p:nvPicPr>
        <p:blipFill>
          <a:blip r:embed="rId2">
            <a:extLst>
              <a:ext uri="{28A0092B-C50C-407E-A947-70E740481C1C}">
                <a14:useLocalDpi xmlns:a14="http://schemas.microsoft.com/office/drawing/2010/main" val="0"/>
              </a:ext>
            </a:extLst>
          </a:blip>
          <a:srcRect l="7031" r="7031"/>
          <a:stretch>
            <a:fillRect/>
          </a:stretch>
        </p:blipFill>
        <p:spPr bwMode="auto">
          <a:xfrm>
            <a:off x="227013" y="2101850"/>
            <a:ext cx="2778125"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4" descr="trains-512-FFT-LogRe"/>
          <p:cNvPicPr>
            <a:picLocks noChangeAspect="1" noChangeArrowheads="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3235325" y="2101850"/>
            <a:ext cx="272415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5" descr="trains-512-FFT-LogIm"/>
          <p:cNvPicPr>
            <a:picLocks noChangeAspect="1" noChangeArrowheads="1"/>
          </p:cNvPicPr>
          <p:nvPr/>
        </p:nvPicPr>
        <p:blipFill>
          <a:blip r:embed="rId4">
            <a:extLst>
              <a:ext uri="{28A0092B-C50C-407E-A947-70E740481C1C}">
                <a14:useLocalDpi xmlns:a14="http://schemas.microsoft.com/office/drawing/2010/main" val="0"/>
              </a:ext>
            </a:extLst>
          </a:blip>
          <a:srcRect l="7875" r="7875"/>
          <a:stretch>
            <a:fillRect/>
          </a:stretch>
        </p:blipFill>
        <p:spPr bwMode="auto">
          <a:xfrm>
            <a:off x="6188075" y="2101850"/>
            <a:ext cx="272415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6"/>
          <p:cNvSpPr txBox="1">
            <a:spLocks noChangeArrowheads="1"/>
          </p:cNvSpPr>
          <p:nvPr/>
        </p:nvSpPr>
        <p:spPr bwMode="auto">
          <a:xfrm>
            <a:off x="1535113" y="5562600"/>
            <a:ext cx="304800"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b="1">
                <a:latin typeface="Times New Roman" pitchFamily="18" charset="0"/>
              </a:rPr>
              <a:t>I</a:t>
            </a:r>
          </a:p>
        </p:txBody>
      </p:sp>
      <p:sp>
        <p:nvSpPr>
          <p:cNvPr id="61450" name="Text Box 7"/>
          <p:cNvSpPr txBox="1">
            <a:spLocks noChangeArrowheads="1"/>
          </p:cNvSpPr>
          <p:nvPr/>
        </p:nvSpPr>
        <p:spPr bwMode="auto">
          <a:xfrm>
            <a:off x="3902075" y="5562600"/>
            <a:ext cx="1316038"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Re[</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p>
        </p:txBody>
      </p:sp>
      <p:sp>
        <p:nvSpPr>
          <p:cNvPr id="61451" name="Text Box 8"/>
          <p:cNvSpPr txBox="1">
            <a:spLocks noChangeArrowheads="1"/>
          </p:cNvSpPr>
          <p:nvPr/>
        </p:nvSpPr>
        <p:spPr bwMode="auto">
          <a:xfrm>
            <a:off x="6746875" y="5562600"/>
            <a:ext cx="1316038"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Im[</a:t>
            </a:r>
            <a:r>
              <a:rPr lang="en-US" altLang="en-US" b="1">
                <a:latin typeface="French Script MT" pitchFamily="66" charset="0"/>
              </a:rPr>
              <a:t>F</a:t>
            </a:r>
            <a:r>
              <a:rPr lang="en-US" altLang="en-US">
                <a:latin typeface="Times New Roman" pitchFamily="18" charset="0"/>
              </a:rPr>
              <a:t>{</a:t>
            </a:r>
            <a:r>
              <a:rPr lang="en-US" altLang="en-US" b="1">
                <a:latin typeface="Times New Roman" pitchFamily="18" charset="0"/>
              </a:rPr>
              <a:t>I</a:t>
            </a:r>
            <a:r>
              <a:rPr lang="en-US" altLang="en-US">
                <a:latin typeface="Times New Roman" pitchFamily="18" charset="0"/>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r>
              <a:rPr lang="en-US" smtClean="0"/>
              <a:t>4 October 2016</a:t>
            </a:r>
            <a:endParaRPr lang="en-US"/>
          </a:p>
        </p:txBody>
      </p:sp>
      <p:sp>
        <p:nvSpPr>
          <p:cNvPr id="11" name="Slide Number Placeholder 3"/>
          <p:cNvSpPr>
            <a:spLocks noGrp="1"/>
          </p:cNvSpPr>
          <p:nvPr>
            <p:ph type="sldNum" sz="quarter" idx="11"/>
          </p:nvPr>
        </p:nvSpPr>
        <p:spPr/>
        <p:txBody>
          <a:bodyPr/>
          <a:lstStyle/>
          <a:p>
            <a:pPr>
              <a:defRPr/>
            </a:pPr>
            <a:fld id="{8F26FD7E-028E-41BD-953A-29797BF6BD6D}" type="slidenum">
              <a:rPr lang="en-US"/>
              <a:pPr>
                <a:defRPr/>
              </a:pPr>
              <a:t>61</a:t>
            </a:fld>
            <a:endParaRPr lang="en-US"/>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2469" name="Rectangle 2"/>
          <p:cNvSpPr>
            <a:spLocks noGrp="1" noChangeArrowheads="1"/>
          </p:cNvSpPr>
          <p:nvPr>
            <p:ph type="title"/>
          </p:nvPr>
        </p:nvSpPr>
        <p:spPr>
          <a:xfrm>
            <a:off x="533400" y="990600"/>
            <a:ext cx="7772400" cy="723900"/>
          </a:xfrm>
        </p:spPr>
        <p:txBody>
          <a:bodyPr/>
          <a:lstStyle/>
          <a:p>
            <a:r>
              <a:rPr lang="en-US" altLang="en-US" smtClean="0"/>
              <a:t>The Power Spectrum</a:t>
            </a:r>
          </a:p>
        </p:txBody>
      </p:sp>
      <p:sp>
        <p:nvSpPr>
          <p:cNvPr id="62470" name="Text Box 3"/>
          <p:cNvSpPr txBox="1">
            <a:spLocks noChangeArrowheads="1"/>
          </p:cNvSpPr>
          <p:nvPr/>
        </p:nvSpPr>
        <p:spPr bwMode="auto">
          <a:xfrm>
            <a:off x="533400" y="1866900"/>
            <a:ext cx="64008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The power spectrum of a signal is the square of the magnitude of its Fourier Transform.</a:t>
            </a:r>
          </a:p>
        </p:txBody>
      </p:sp>
      <p:graphicFrame>
        <p:nvGraphicFramePr>
          <p:cNvPr id="62471" name="Object 4"/>
          <p:cNvGraphicFramePr>
            <a:graphicFrameLocks noChangeAspect="1"/>
          </p:cNvGraphicFramePr>
          <p:nvPr>
            <p:extLst>
              <p:ext uri="{D42A27DB-BD31-4B8C-83A1-F6EECF244321}">
                <p14:modId xmlns:p14="http://schemas.microsoft.com/office/powerpoint/2010/main" val="3294270304"/>
              </p:ext>
            </p:extLst>
          </p:nvPr>
        </p:nvGraphicFramePr>
        <p:xfrm>
          <a:off x="469900" y="2676525"/>
          <a:ext cx="7493000" cy="1751013"/>
        </p:xfrm>
        <a:graphic>
          <a:graphicData uri="http://schemas.openxmlformats.org/presentationml/2006/ole">
            <mc:AlternateContent xmlns:mc="http://schemas.openxmlformats.org/markup-compatibility/2006">
              <mc:Choice xmlns:v="urn:schemas-microsoft-com:vml" Requires="v">
                <p:oleObj spid="_x0000_s62729" name="Equation" r:id="rId3" imgW="3746160" imgH="876240" progId="Equation.DSMT4">
                  <p:embed/>
                </p:oleObj>
              </mc:Choice>
              <mc:Fallback>
                <p:oleObj name="Equation" r:id="rId3" imgW="3746160" imgH="876240" progId="Equation.DSMT4">
                  <p:embed/>
                  <p:pic>
                    <p:nvPicPr>
                      <p:cNvPr id="0" name="Object 4"/>
                      <p:cNvPicPr>
                        <a:picLocks noChangeAspect="1" noChangeArrowheads="1"/>
                      </p:cNvPicPr>
                      <p:nvPr/>
                    </p:nvPicPr>
                    <p:blipFill>
                      <a:blip r:embed="rId4"/>
                      <a:srcRect/>
                      <a:stretch>
                        <a:fillRect/>
                      </a:stretch>
                    </p:blipFill>
                    <p:spPr bwMode="auto">
                      <a:xfrm>
                        <a:off x="469900" y="2676525"/>
                        <a:ext cx="7493000" cy="175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2" name="Text Box 5"/>
          <p:cNvSpPr txBox="1">
            <a:spLocks noChangeArrowheads="1"/>
          </p:cNvSpPr>
          <p:nvPr/>
        </p:nvSpPr>
        <p:spPr bwMode="auto">
          <a:xfrm>
            <a:off x="7010400" y="1104900"/>
            <a:ext cx="1600200" cy="1616075"/>
          </a:xfrm>
          <a:prstGeom prst="rect">
            <a:avLst/>
          </a:prstGeom>
          <a:solidFill>
            <a:srgbClr val="FFFFCC"/>
          </a:solidFill>
          <a:ln>
            <a:noFill/>
          </a:ln>
          <a:effectLst>
            <a:outerShdw blurRad="63500" dist="107763" dir="8100000" algn="ctr" rotWithShape="0">
              <a:schemeClr val="tx2">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For display, the</a:t>
            </a:r>
            <a:r>
              <a:rPr lang="en-US" altLang="en-US" sz="2000"/>
              <a:t> </a:t>
            </a:r>
            <a:r>
              <a:rPr lang="en-US" altLang="en-US" sz="2000">
                <a:latin typeface="Times New Roman" pitchFamily="18" charset="0"/>
              </a:rPr>
              <a:t>log</a:t>
            </a:r>
            <a:r>
              <a:rPr lang="en-US" altLang="en-US" sz="2000"/>
              <a:t> </a:t>
            </a:r>
            <a:r>
              <a:rPr lang="en-US" altLang="en-US" sz="2000">
                <a:latin typeface="Comic Sans MS" pitchFamily="66" charset="0"/>
              </a:rPr>
              <a:t>of the power spectrum is often used.</a:t>
            </a:r>
            <a:endParaRPr lang="en-US" altLang="en-US" sz="2000"/>
          </a:p>
        </p:txBody>
      </p:sp>
      <p:sp>
        <p:nvSpPr>
          <p:cNvPr id="62473" name="Text Box 7"/>
          <p:cNvSpPr txBox="1">
            <a:spLocks noChangeArrowheads="1"/>
          </p:cNvSpPr>
          <p:nvPr/>
        </p:nvSpPr>
        <p:spPr bwMode="auto">
          <a:xfrm>
            <a:off x="533400" y="4414838"/>
            <a:ext cx="8001000" cy="830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At each location (</a:t>
            </a:r>
            <a:r>
              <a:rPr lang="en-US" altLang="en-US" i="1">
                <a:latin typeface="Times New Roman" pitchFamily="18" charset="0"/>
              </a:rPr>
              <a:t>u,v</a:t>
            </a:r>
            <a:r>
              <a:rPr lang="en-US" altLang="en-US">
                <a:latin typeface="Times New Roman" pitchFamily="18" charset="0"/>
              </a:rPr>
              <a:t>) it indicates the squared intensity of the frequency component with period                     and orientation</a:t>
            </a:r>
          </a:p>
        </p:txBody>
      </p:sp>
      <p:graphicFrame>
        <p:nvGraphicFramePr>
          <p:cNvPr id="62474" name="Object 8"/>
          <p:cNvGraphicFramePr>
            <a:graphicFrameLocks noChangeAspect="1"/>
          </p:cNvGraphicFramePr>
          <p:nvPr>
            <p:extLst>
              <p:ext uri="{D42A27DB-BD31-4B8C-83A1-F6EECF244321}">
                <p14:modId xmlns:p14="http://schemas.microsoft.com/office/powerpoint/2010/main" val="2481719123"/>
              </p:ext>
            </p:extLst>
          </p:nvPr>
        </p:nvGraphicFramePr>
        <p:xfrm>
          <a:off x="4829175" y="4743450"/>
          <a:ext cx="1600200" cy="495300"/>
        </p:xfrm>
        <a:graphic>
          <a:graphicData uri="http://schemas.openxmlformats.org/presentationml/2006/ole">
            <mc:AlternateContent xmlns:mc="http://schemas.openxmlformats.org/markup-compatibility/2006">
              <mc:Choice xmlns:v="urn:schemas-microsoft-com:vml" Requires="v">
                <p:oleObj spid="_x0000_s62730" name="Equation" r:id="rId5" imgW="1066680" imgH="330120" progId="Equation.DSMT4">
                  <p:embed/>
                </p:oleObj>
              </mc:Choice>
              <mc:Fallback>
                <p:oleObj name="Equation" r:id="rId5" imgW="1066680" imgH="330120" progId="Equation.DSMT4">
                  <p:embed/>
                  <p:pic>
                    <p:nvPicPr>
                      <p:cNvPr id="0" name="Object 8"/>
                      <p:cNvPicPr>
                        <a:picLocks noChangeAspect="1" noChangeArrowheads="1"/>
                      </p:cNvPicPr>
                      <p:nvPr/>
                    </p:nvPicPr>
                    <p:blipFill>
                      <a:blip r:embed="rId6"/>
                      <a:srcRect/>
                      <a:stretch>
                        <a:fillRect/>
                      </a:stretch>
                    </p:blipFill>
                    <p:spPr bwMode="auto">
                      <a:xfrm>
                        <a:off x="4829175" y="4743450"/>
                        <a:ext cx="1600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5" name="Object 9"/>
          <p:cNvGraphicFramePr>
            <a:graphicFrameLocks noChangeAspect="1"/>
          </p:cNvGraphicFramePr>
          <p:nvPr>
            <p:extLst>
              <p:ext uri="{D42A27DB-BD31-4B8C-83A1-F6EECF244321}">
                <p14:modId xmlns:p14="http://schemas.microsoft.com/office/powerpoint/2010/main" val="4155232505"/>
              </p:ext>
            </p:extLst>
          </p:nvPr>
        </p:nvGraphicFramePr>
        <p:xfrm>
          <a:off x="638175" y="5181600"/>
          <a:ext cx="1447800" cy="361950"/>
        </p:xfrm>
        <a:graphic>
          <a:graphicData uri="http://schemas.openxmlformats.org/presentationml/2006/ole">
            <mc:AlternateContent xmlns:mc="http://schemas.openxmlformats.org/markup-compatibility/2006">
              <mc:Choice xmlns:v="urn:schemas-microsoft-com:vml" Requires="v">
                <p:oleObj spid="_x0000_s62731" name="Equation" r:id="rId7" imgW="965160" imgH="241200" progId="Equation.DSMT4">
                  <p:embed/>
                </p:oleObj>
              </mc:Choice>
              <mc:Fallback>
                <p:oleObj name="Equation" r:id="rId7" imgW="965160" imgH="241200" progId="Equation.DSMT4">
                  <p:embed/>
                  <p:pic>
                    <p:nvPicPr>
                      <p:cNvPr id="0" name="Object 9"/>
                      <p:cNvPicPr>
                        <a:picLocks noChangeAspect="1" noChangeArrowheads="1"/>
                      </p:cNvPicPr>
                      <p:nvPr/>
                    </p:nvPicPr>
                    <p:blipFill>
                      <a:blip r:embed="rId8"/>
                      <a:srcRect/>
                      <a:stretch>
                        <a:fillRect/>
                      </a:stretch>
                    </p:blipFill>
                    <p:spPr bwMode="auto">
                      <a:xfrm>
                        <a:off x="638175" y="5181600"/>
                        <a:ext cx="14478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6" name="Text Box 10"/>
          <p:cNvSpPr txBox="1">
            <a:spLocks noChangeArrowheads="1"/>
          </p:cNvSpPr>
          <p:nvPr/>
        </p:nvSpPr>
        <p:spPr bwMode="auto">
          <a:xfrm>
            <a:off x="3886200" y="5486400"/>
            <a:ext cx="4724400" cy="581025"/>
          </a:xfrm>
          <a:prstGeom prst="rect">
            <a:avLst/>
          </a:prstGeom>
          <a:solidFill>
            <a:srgbClr val="CCFFCC"/>
          </a:solidFill>
          <a:ln>
            <a:noFill/>
          </a:ln>
          <a:effectLst>
            <a:outerShdw blurRad="63500"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urier New" panose="02070309020205020404" pitchFamily="49" charset="0"/>
              </a:rPr>
              <a:t>For display in Matlab: </a:t>
            </a:r>
          </a:p>
          <a:p>
            <a:pPr algn="l"/>
            <a:r>
              <a:rPr lang="en-US" altLang="en-US" sz="1600" dirty="0">
                <a:latin typeface="Courier New" panose="02070309020205020404" pitchFamily="49" charset="0"/>
              </a:rPr>
              <a:t>PS = </a:t>
            </a:r>
            <a:r>
              <a:rPr lang="en-US" altLang="en-US" sz="1600" dirty="0" err="1">
                <a:latin typeface="Courier New" panose="02070309020205020404" pitchFamily="49" charset="0"/>
              </a:rPr>
              <a:t>fftshift</a:t>
            </a:r>
            <a:r>
              <a:rPr lang="en-US" altLang="en-US" sz="1600" dirty="0">
                <a:latin typeface="Courier New" panose="02070309020205020404" pitchFamily="49" charset="0"/>
              </a:rPr>
              <a:t>(2*log(abs(fft2(I))+1));</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3A646132-046D-44CA-999D-8D84EBBC43EF}" type="slidenum">
              <a:rPr lang="en-US"/>
              <a:pPr>
                <a:defRPr/>
              </a:pPr>
              <a:t>62</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3493" name="Text Box 2"/>
          <p:cNvSpPr txBox="1">
            <a:spLocks noChangeArrowheads="1"/>
          </p:cNvSpPr>
          <p:nvPr/>
        </p:nvSpPr>
        <p:spPr bwMode="auto">
          <a:xfrm>
            <a:off x="533400" y="1689100"/>
            <a:ext cx="8077200" cy="427809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Aft>
                <a:spcPct val="25000"/>
              </a:spcAft>
            </a:pPr>
            <a:r>
              <a:rPr lang="en-US" altLang="en-US" sz="1600" dirty="0">
                <a:latin typeface="Times New Roman" pitchFamily="18" charset="0"/>
              </a:rPr>
              <a:t>The power spectrum (PS) is defined by                               .</a:t>
            </a:r>
          </a:p>
          <a:p>
            <a:pPr algn="l">
              <a:spcAft>
                <a:spcPct val="25000"/>
              </a:spcAft>
            </a:pPr>
            <a:r>
              <a:rPr lang="en-US" altLang="en-US" sz="1600" dirty="0">
                <a:latin typeface="Times New Roman" pitchFamily="18" charset="0"/>
              </a:rPr>
              <a:t>We take the base-e logarithm of the PS in order to view it. Otherwise its dynamic range could be too large to see everything at once. We add 1 to it first so that the minimum value of the result is 0 rather than –infinity, which it would be if there were any zeros in the PS. Recall that </a:t>
            </a:r>
          </a:p>
          <a:p>
            <a:pPr algn="l">
              <a:spcAft>
                <a:spcPct val="25000"/>
              </a:spcAft>
            </a:pPr>
            <a:r>
              <a:rPr lang="en-US" altLang="en-US" sz="1600" dirty="0">
                <a:latin typeface="Times New Roman" pitchFamily="18" charset="0"/>
              </a:rPr>
              <a:t>log( </a:t>
            </a:r>
            <a:r>
              <a:rPr lang="en-US" altLang="en-US" sz="1600" i="1" dirty="0">
                <a:latin typeface="Times New Roman" pitchFamily="18" charset="0"/>
              </a:rPr>
              <a:t>f</a:t>
            </a:r>
            <a:r>
              <a:rPr lang="en-US" altLang="en-US" sz="1600" baseline="30000" dirty="0">
                <a:latin typeface="Times New Roman" pitchFamily="18" charset="0"/>
              </a:rPr>
              <a:t> 2</a:t>
            </a:r>
            <a:r>
              <a:rPr lang="en-US" altLang="en-US" sz="1600" dirty="0">
                <a:latin typeface="Times New Roman" pitchFamily="18" charset="0"/>
              </a:rPr>
              <a:t>) = 2log( </a:t>
            </a:r>
            <a:r>
              <a:rPr lang="en-US" altLang="en-US" sz="1600" i="1" dirty="0">
                <a:latin typeface="Times New Roman" pitchFamily="18" charset="0"/>
              </a:rPr>
              <a:t>f</a:t>
            </a:r>
            <a:r>
              <a:rPr lang="en-US" altLang="en-US" sz="1600" baseline="30000" dirty="0">
                <a:latin typeface="Times New Roman" pitchFamily="18" charset="0"/>
              </a:rPr>
              <a:t> </a:t>
            </a:r>
            <a:r>
              <a:rPr lang="en-US" altLang="en-US" sz="1600" dirty="0">
                <a:latin typeface="Times New Roman" pitchFamily="18" charset="0"/>
              </a:rPr>
              <a:t> ).</a:t>
            </a:r>
          </a:p>
          <a:p>
            <a:pPr algn="l">
              <a:spcAft>
                <a:spcPct val="25000"/>
              </a:spcAft>
            </a:pPr>
            <a:r>
              <a:rPr lang="en-US" altLang="en-US" sz="1600" dirty="0">
                <a:latin typeface="Times New Roman" pitchFamily="18" charset="0"/>
              </a:rPr>
              <a:t>Multiplying by 2 is not necessary if you are generating a PS for viewing, since you'll probably have to scale it into the range 0-255 anyway. It is much easier to see the structures in a Fourier plane if the origin is in the center. Therefore we usually perform an </a:t>
            </a:r>
            <a:r>
              <a:rPr lang="en-US" altLang="en-US" sz="1600" dirty="0" err="1">
                <a:latin typeface="Times New Roman" pitchFamily="18" charset="0"/>
              </a:rPr>
              <a:t>fftshift</a:t>
            </a:r>
            <a:r>
              <a:rPr lang="en-US" altLang="en-US" sz="1600" dirty="0">
                <a:latin typeface="Times New Roman" pitchFamily="18" charset="0"/>
              </a:rPr>
              <a:t> on the PS before it is displayed. </a:t>
            </a:r>
          </a:p>
          <a:p>
            <a:pPr algn="l">
              <a:spcAft>
                <a:spcPct val="25000"/>
              </a:spcAft>
            </a:pPr>
            <a:r>
              <a:rPr lang="en-US" altLang="en-US" sz="1600" dirty="0">
                <a:latin typeface="Courier New" panose="02070309020205020404" pitchFamily="49" charset="0"/>
              </a:rPr>
              <a:t>     &gt;&gt; PS = </a:t>
            </a:r>
            <a:r>
              <a:rPr lang="en-US" altLang="en-US" sz="1600" dirty="0" err="1">
                <a:latin typeface="Courier New" panose="02070309020205020404" pitchFamily="49" charset="0"/>
              </a:rPr>
              <a:t>fftshift</a:t>
            </a:r>
            <a:r>
              <a:rPr lang="en-US" altLang="en-US" sz="1600" dirty="0">
                <a:latin typeface="Courier New" panose="02070309020205020404" pitchFamily="49" charset="0"/>
              </a:rPr>
              <a:t>(log(abs(fft2(I))+1)); </a:t>
            </a:r>
          </a:p>
          <a:p>
            <a:pPr algn="l">
              <a:spcAft>
                <a:spcPct val="25000"/>
              </a:spcAft>
            </a:pPr>
            <a:r>
              <a:rPr lang="en-US" altLang="en-US" sz="1600" dirty="0">
                <a:latin typeface="Courier New" panose="02070309020205020404" pitchFamily="49" charset="0"/>
              </a:rPr>
              <a:t>     &gt;&gt; M  = max(PS(:)); </a:t>
            </a:r>
          </a:p>
          <a:p>
            <a:pPr algn="l">
              <a:spcAft>
                <a:spcPct val="25000"/>
              </a:spcAft>
            </a:pPr>
            <a:r>
              <a:rPr lang="en-US" altLang="en-US" sz="1600" dirty="0">
                <a:latin typeface="Courier New" panose="02070309020205020404" pitchFamily="49" charset="0"/>
              </a:rPr>
              <a:t>     &gt;&gt; image(uint8(255*(PS/M))); </a:t>
            </a:r>
          </a:p>
          <a:p>
            <a:pPr algn="l">
              <a:spcAft>
                <a:spcPts val="600"/>
              </a:spcAft>
            </a:pPr>
            <a:r>
              <a:rPr lang="en-US" altLang="en-US" sz="1600" dirty="0">
                <a:latin typeface="Times New Roman" pitchFamily="18" charset="0"/>
              </a:rPr>
              <a:t>If the PS is being calculated for later computational use -- for example the autocorrelation of a function is the inverse FT of the PS of the function -- it should be calculated </a:t>
            </a:r>
            <a:r>
              <a:rPr lang="en-US" altLang="en-US" sz="1600" dirty="0" smtClean="0">
                <a:latin typeface="Times New Roman" pitchFamily="18" charset="0"/>
              </a:rPr>
              <a:t>by</a:t>
            </a:r>
            <a:endParaRPr lang="en-US" altLang="en-US" sz="1600" dirty="0">
              <a:latin typeface="Times New Roman" pitchFamily="18" charset="0"/>
            </a:endParaRPr>
          </a:p>
          <a:p>
            <a:pPr algn="l">
              <a:spcAft>
                <a:spcPct val="25000"/>
              </a:spcAft>
            </a:pPr>
            <a:r>
              <a:rPr lang="en-US" altLang="en-US" sz="1600" dirty="0">
                <a:latin typeface="Courier New" panose="02070309020205020404" pitchFamily="49" charset="0"/>
              </a:rPr>
              <a:t>     &gt;&gt; PS = abs(fft2(I)).^2; </a:t>
            </a:r>
          </a:p>
        </p:txBody>
      </p:sp>
      <p:sp>
        <p:nvSpPr>
          <p:cNvPr id="63494" name="Rectangle 3"/>
          <p:cNvSpPr>
            <a:spLocks noGrp="1" noChangeArrowheads="1"/>
          </p:cNvSpPr>
          <p:nvPr>
            <p:ph type="title"/>
          </p:nvPr>
        </p:nvSpPr>
        <p:spPr>
          <a:xfrm>
            <a:off x="533400" y="990600"/>
            <a:ext cx="7772400" cy="723900"/>
          </a:xfrm>
        </p:spPr>
        <p:txBody>
          <a:bodyPr/>
          <a:lstStyle/>
          <a:p>
            <a:r>
              <a:rPr lang="en-US" altLang="en-US" sz="2800" smtClean="0"/>
              <a:t>On the Computation of the Power Spectrum</a:t>
            </a:r>
          </a:p>
        </p:txBody>
      </p:sp>
      <p:graphicFrame>
        <p:nvGraphicFramePr>
          <p:cNvPr id="63495" name="Object 4"/>
          <p:cNvGraphicFramePr>
            <a:graphicFrameLocks noChangeAspect="1"/>
          </p:cNvGraphicFramePr>
          <p:nvPr/>
        </p:nvGraphicFramePr>
        <p:xfrm>
          <a:off x="3919538" y="1697038"/>
          <a:ext cx="1490662" cy="333375"/>
        </p:xfrm>
        <a:graphic>
          <a:graphicData uri="http://schemas.openxmlformats.org/presentationml/2006/ole">
            <mc:AlternateContent xmlns:mc="http://schemas.openxmlformats.org/markup-compatibility/2006">
              <mc:Choice xmlns:v="urn:schemas-microsoft-com:vml" Requires="v">
                <p:oleObj spid="_x0000_s63579" name="Equation" r:id="rId3" imgW="1193282" imgH="266584" progId="Equation.3">
                  <p:embed/>
                </p:oleObj>
              </mc:Choice>
              <mc:Fallback>
                <p:oleObj name="Equation" r:id="rId3" imgW="1193282" imgH="26658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697038"/>
                        <a:ext cx="14906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2"/>
          <p:cNvSpPr>
            <a:spLocks noGrp="1"/>
          </p:cNvSpPr>
          <p:nvPr>
            <p:ph type="dt" sz="quarter" idx="10"/>
          </p:nvPr>
        </p:nvSpPr>
        <p:spPr/>
        <p:txBody>
          <a:bodyPr/>
          <a:lstStyle/>
          <a:p>
            <a:pPr>
              <a:defRPr/>
            </a:pPr>
            <a:r>
              <a:rPr lang="en-US" smtClean="0"/>
              <a:t>4 October 2016</a:t>
            </a:r>
            <a:endParaRPr lang="en-US"/>
          </a:p>
        </p:txBody>
      </p:sp>
      <p:sp>
        <p:nvSpPr>
          <p:cNvPr id="22" name="Slide Number Placeholder 3"/>
          <p:cNvSpPr>
            <a:spLocks noGrp="1"/>
          </p:cNvSpPr>
          <p:nvPr>
            <p:ph type="sldNum" sz="quarter" idx="11"/>
          </p:nvPr>
        </p:nvSpPr>
        <p:spPr/>
        <p:txBody>
          <a:bodyPr/>
          <a:lstStyle/>
          <a:p>
            <a:pPr>
              <a:defRPr/>
            </a:pPr>
            <a:fld id="{D7E19AB5-4A1F-4A41-97B6-603EA6CBE76E}" type="slidenum">
              <a:rPr lang="en-US"/>
              <a:pPr>
                <a:defRPr/>
              </a:pPr>
              <a:t>63</a:t>
            </a:fld>
            <a:endParaRPr lang="en-US"/>
          </a:p>
        </p:txBody>
      </p:sp>
      <p:sp>
        <p:nvSpPr>
          <p:cNvPr id="23"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4517" name="Rectangle 2"/>
          <p:cNvSpPr>
            <a:spLocks noGrp="1" noChangeArrowheads="1"/>
          </p:cNvSpPr>
          <p:nvPr>
            <p:ph type="title"/>
          </p:nvPr>
        </p:nvSpPr>
        <p:spPr>
          <a:xfrm>
            <a:off x="533400" y="990600"/>
            <a:ext cx="4876800" cy="723900"/>
          </a:xfrm>
        </p:spPr>
        <p:txBody>
          <a:bodyPr/>
          <a:lstStyle/>
          <a:p>
            <a:r>
              <a:rPr lang="en-US" altLang="en-US" smtClean="0"/>
              <a:t>The Uncertainty Relation</a:t>
            </a:r>
          </a:p>
        </p:txBody>
      </p:sp>
      <p:sp>
        <p:nvSpPr>
          <p:cNvPr id="64520" name="Text Box 19"/>
          <p:cNvSpPr txBox="1">
            <a:spLocks noChangeArrowheads="1"/>
          </p:cNvSpPr>
          <p:nvPr/>
        </p:nvSpPr>
        <p:spPr bwMode="auto">
          <a:xfrm>
            <a:off x="5551488" y="4937125"/>
            <a:ext cx="2906712" cy="1006475"/>
          </a:xfrm>
          <a:prstGeom prst="rect">
            <a:avLst/>
          </a:prstGeom>
          <a:solidFill>
            <a:srgbClr val="FFFFCC"/>
          </a:solidFill>
          <a:ln>
            <a:noFill/>
          </a:ln>
          <a:effectLst>
            <a:outerShdw blurRad="63500" dist="635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A small object in space has a large frequency extent and vice-versa.</a:t>
            </a:r>
          </a:p>
        </p:txBody>
      </p:sp>
      <p:graphicFrame>
        <p:nvGraphicFramePr>
          <p:cNvPr id="64521" name="Object 20"/>
          <p:cNvGraphicFramePr>
            <a:graphicFrameLocks noChangeAspect="1"/>
          </p:cNvGraphicFramePr>
          <p:nvPr/>
        </p:nvGraphicFramePr>
        <p:xfrm>
          <a:off x="5483225" y="2041525"/>
          <a:ext cx="3163888" cy="2425700"/>
        </p:xfrm>
        <a:graphic>
          <a:graphicData uri="http://schemas.openxmlformats.org/presentationml/2006/ole">
            <mc:AlternateContent xmlns:mc="http://schemas.openxmlformats.org/markup-compatibility/2006">
              <mc:Choice xmlns:v="urn:schemas-microsoft-com:vml" Requires="v">
                <p:oleObj spid="_x0000_s64621" name="Equation" r:id="rId3" imgW="1600200" imgH="1295400" progId="Equation.3">
                  <p:embed/>
                </p:oleObj>
              </mc:Choice>
              <mc:Fallback>
                <p:oleObj name="Equation" r:id="rId3" imgW="1600200" imgH="129540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l="-6488" t="-3529" r="-6488" b="-3529"/>
                      <a:stretch>
                        <a:fillRect/>
                      </a:stretch>
                    </p:blipFill>
                    <p:spPr bwMode="auto">
                      <a:xfrm>
                        <a:off x="5483225" y="2041525"/>
                        <a:ext cx="3163888" cy="2425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7"/>
          <p:cNvGrpSpPr/>
          <p:nvPr/>
        </p:nvGrpSpPr>
        <p:grpSpPr>
          <a:xfrm>
            <a:off x="533400" y="2041525"/>
            <a:ext cx="4419600" cy="3902075"/>
            <a:chOff x="533400" y="2041525"/>
            <a:chExt cx="4419600" cy="3902075"/>
          </a:xfrm>
        </p:grpSpPr>
        <p:grpSp>
          <p:nvGrpSpPr>
            <p:cNvPr id="7" name="Group 6"/>
            <p:cNvGrpSpPr/>
            <p:nvPr/>
          </p:nvGrpSpPr>
          <p:grpSpPr>
            <a:xfrm>
              <a:off x="533400" y="2041525"/>
              <a:ext cx="4419600" cy="1752600"/>
              <a:chOff x="533400" y="2041525"/>
              <a:chExt cx="4419600" cy="1752600"/>
            </a:xfrm>
          </p:grpSpPr>
          <p:sp>
            <p:nvSpPr>
              <p:cNvPr id="64529" name="Rectangle 4"/>
              <p:cNvSpPr>
                <a:spLocks noChangeArrowheads="1"/>
              </p:cNvSpPr>
              <p:nvPr/>
            </p:nvSpPr>
            <p:spPr bwMode="auto">
              <a:xfrm>
                <a:off x="533400" y="2041525"/>
                <a:ext cx="1752600" cy="17526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30" name="Rectangle 5"/>
              <p:cNvSpPr>
                <a:spLocks noChangeArrowheads="1"/>
              </p:cNvSpPr>
              <p:nvPr/>
            </p:nvSpPr>
            <p:spPr bwMode="auto">
              <a:xfrm>
                <a:off x="3200400" y="2041525"/>
                <a:ext cx="1752600" cy="17526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31" name="Oval 6"/>
              <p:cNvSpPr>
                <a:spLocks noChangeArrowheads="1"/>
              </p:cNvSpPr>
              <p:nvPr/>
            </p:nvSpPr>
            <p:spPr bwMode="auto">
              <a:xfrm>
                <a:off x="1219200" y="2727325"/>
                <a:ext cx="381000" cy="3810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32" name="Oval 7"/>
              <p:cNvSpPr>
                <a:spLocks noChangeArrowheads="1"/>
              </p:cNvSpPr>
              <p:nvPr/>
            </p:nvSpPr>
            <p:spPr bwMode="auto">
              <a:xfrm>
                <a:off x="3467100" y="2308225"/>
                <a:ext cx="1219200" cy="12192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33" name="AutoShape 8"/>
              <p:cNvSpPr>
                <a:spLocks noChangeArrowheads="1"/>
              </p:cNvSpPr>
              <p:nvPr/>
            </p:nvSpPr>
            <p:spPr bwMode="auto">
              <a:xfrm>
                <a:off x="2057400" y="2651125"/>
                <a:ext cx="1447800" cy="533400"/>
              </a:xfrm>
              <a:prstGeom prst="rightArrow">
                <a:avLst>
                  <a:gd name="adj1" fmla="val 59528"/>
                  <a:gd name="adj2" fmla="val 71250"/>
                </a:avLst>
              </a:prstGeom>
              <a:solidFill>
                <a:srgbClr val="CCFFFF"/>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dirty="0">
                    <a:latin typeface="Times New Roman" pitchFamily="18" charset="0"/>
                  </a:rPr>
                  <a:t>FT</a:t>
                </a:r>
              </a:p>
            </p:txBody>
          </p:sp>
          <p:sp>
            <p:nvSpPr>
              <p:cNvPr id="64534" name="Text Box 9"/>
              <p:cNvSpPr txBox="1">
                <a:spLocks noChangeArrowheads="1"/>
              </p:cNvSpPr>
              <p:nvPr/>
            </p:nvSpPr>
            <p:spPr bwMode="auto">
              <a:xfrm>
                <a:off x="533400" y="2041525"/>
                <a:ext cx="5889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space</a:t>
                </a:r>
              </a:p>
            </p:txBody>
          </p:sp>
          <p:sp>
            <p:nvSpPr>
              <p:cNvPr id="64535" name="Text Box 10"/>
              <p:cNvSpPr txBox="1">
                <a:spLocks noChangeArrowheads="1"/>
              </p:cNvSpPr>
              <p:nvPr/>
            </p:nvSpPr>
            <p:spPr bwMode="auto">
              <a:xfrm>
                <a:off x="3200400" y="2041525"/>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frequency</a:t>
                </a:r>
              </a:p>
            </p:txBody>
          </p:sp>
        </p:grpSp>
        <p:grpSp>
          <p:nvGrpSpPr>
            <p:cNvPr id="6" name="Group 5"/>
            <p:cNvGrpSpPr/>
            <p:nvPr/>
          </p:nvGrpSpPr>
          <p:grpSpPr>
            <a:xfrm>
              <a:off x="533400" y="4191000"/>
              <a:ext cx="4419600" cy="1752600"/>
              <a:chOff x="533400" y="4191000"/>
              <a:chExt cx="4419600" cy="1752600"/>
            </a:xfrm>
          </p:grpSpPr>
          <p:sp>
            <p:nvSpPr>
              <p:cNvPr id="64522" name="Rectangle 12"/>
              <p:cNvSpPr>
                <a:spLocks noChangeArrowheads="1"/>
              </p:cNvSpPr>
              <p:nvPr/>
            </p:nvSpPr>
            <p:spPr bwMode="auto">
              <a:xfrm>
                <a:off x="533400" y="4191000"/>
                <a:ext cx="1752600" cy="17526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23" name="Rectangle 13"/>
              <p:cNvSpPr>
                <a:spLocks noChangeArrowheads="1"/>
              </p:cNvSpPr>
              <p:nvPr/>
            </p:nvSpPr>
            <p:spPr bwMode="auto">
              <a:xfrm>
                <a:off x="3200400" y="4191000"/>
                <a:ext cx="1752600" cy="1752600"/>
              </a:xfrm>
              <a:prstGeom prst="rect">
                <a:avLst/>
              </a:prstGeom>
              <a:solidFill>
                <a:schemeClr val="bg1"/>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24" name="Oval 14"/>
              <p:cNvSpPr>
                <a:spLocks noChangeArrowheads="1"/>
              </p:cNvSpPr>
              <p:nvPr/>
            </p:nvSpPr>
            <p:spPr bwMode="auto">
              <a:xfrm>
                <a:off x="3886200" y="4876800"/>
                <a:ext cx="381000" cy="3810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25" name="Oval 15"/>
              <p:cNvSpPr>
                <a:spLocks noChangeArrowheads="1"/>
              </p:cNvSpPr>
              <p:nvPr/>
            </p:nvSpPr>
            <p:spPr bwMode="auto">
              <a:xfrm>
                <a:off x="800100" y="4457700"/>
                <a:ext cx="1219200" cy="12192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527" name="Text Box 17"/>
              <p:cNvSpPr txBox="1">
                <a:spLocks noChangeArrowheads="1"/>
              </p:cNvSpPr>
              <p:nvPr/>
            </p:nvSpPr>
            <p:spPr bwMode="auto">
              <a:xfrm>
                <a:off x="533400" y="4191000"/>
                <a:ext cx="5889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space</a:t>
                </a:r>
              </a:p>
            </p:txBody>
          </p:sp>
          <p:sp>
            <p:nvSpPr>
              <p:cNvPr id="64528" name="Text Box 18"/>
              <p:cNvSpPr txBox="1">
                <a:spLocks noChangeArrowheads="1"/>
              </p:cNvSpPr>
              <p:nvPr/>
            </p:nvSpPr>
            <p:spPr bwMode="auto">
              <a:xfrm>
                <a:off x="3200400" y="4191000"/>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frequency</a:t>
                </a:r>
              </a:p>
            </p:txBody>
          </p:sp>
          <p:sp>
            <p:nvSpPr>
              <p:cNvPr id="49" name="AutoShape 8"/>
              <p:cNvSpPr>
                <a:spLocks noChangeArrowheads="1"/>
              </p:cNvSpPr>
              <p:nvPr/>
            </p:nvSpPr>
            <p:spPr bwMode="auto">
              <a:xfrm>
                <a:off x="2057400" y="4772025"/>
                <a:ext cx="1447800" cy="533400"/>
              </a:xfrm>
              <a:prstGeom prst="rightArrow">
                <a:avLst>
                  <a:gd name="adj1" fmla="val 59528"/>
                  <a:gd name="adj2" fmla="val 71250"/>
                </a:avLst>
              </a:prstGeom>
              <a:solidFill>
                <a:srgbClr val="CCFFFF"/>
              </a:solidFill>
              <a:ln w="9525">
                <a:solidFill>
                  <a:schemeClr val="tx1"/>
                </a:solidFill>
                <a:miter lim="800000"/>
                <a:headEnd/>
                <a:tailEnd/>
              </a:ln>
              <a:effectLst>
                <a:outerShdw blurRad="63500" dist="63500" dir="2700000" algn="ctr" rotWithShape="0">
                  <a:schemeClr val="tx1">
                    <a:alpha val="50000"/>
                  </a:scheme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dirty="0">
                    <a:latin typeface="Times New Roman" pitchFamily="18" charset="0"/>
                  </a:rPr>
                  <a:t>FT</a:t>
                </a:r>
              </a:p>
            </p:txBody>
          </p:sp>
        </p:gr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2"/>
          <p:cNvSpPr>
            <a:spLocks noGrp="1"/>
          </p:cNvSpPr>
          <p:nvPr>
            <p:ph type="dt" sz="quarter" idx="10"/>
          </p:nvPr>
        </p:nvSpPr>
        <p:spPr/>
        <p:txBody>
          <a:bodyPr/>
          <a:lstStyle/>
          <a:p>
            <a:pPr>
              <a:defRPr/>
            </a:pPr>
            <a:r>
              <a:rPr lang="en-US" smtClean="0"/>
              <a:t>4 October 2016</a:t>
            </a:r>
            <a:endParaRPr lang="en-US"/>
          </a:p>
        </p:txBody>
      </p:sp>
      <p:sp>
        <p:nvSpPr>
          <p:cNvPr id="26" name="Slide Number Placeholder 3"/>
          <p:cNvSpPr>
            <a:spLocks noGrp="1"/>
          </p:cNvSpPr>
          <p:nvPr>
            <p:ph type="sldNum" sz="quarter" idx="11"/>
          </p:nvPr>
        </p:nvSpPr>
        <p:spPr/>
        <p:txBody>
          <a:bodyPr/>
          <a:lstStyle/>
          <a:p>
            <a:pPr>
              <a:defRPr/>
            </a:pPr>
            <a:fld id="{851F84DA-AA3C-4D50-95E5-C48C1C12CD8D}" type="slidenum">
              <a:rPr lang="en-US"/>
              <a:pPr>
                <a:defRPr/>
              </a:pPr>
              <a:t>64</a:t>
            </a:fld>
            <a:endParaRPr lang="en-US"/>
          </a:p>
        </p:txBody>
      </p:sp>
      <p:sp>
        <p:nvSpPr>
          <p:cNvPr id="2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5541" name="Rectangle 2"/>
          <p:cNvSpPr>
            <a:spLocks noGrp="1" noChangeArrowheads="1"/>
          </p:cNvSpPr>
          <p:nvPr>
            <p:ph type="title"/>
          </p:nvPr>
        </p:nvSpPr>
        <p:spPr>
          <a:xfrm>
            <a:off x="533400" y="990600"/>
            <a:ext cx="4876800" cy="723900"/>
          </a:xfrm>
        </p:spPr>
        <p:txBody>
          <a:bodyPr/>
          <a:lstStyle/>
          <a:p>
            <a:r>
              <a:rPr lang="en-US" altLang="en-US" smtClean="0"/>
              <a:t>The Uncertainty Relation</a:t>
            </a:r>
          </a:p>
        </p:txBody>
      </p:sp>
      <p:sp>
        <p:nvSpPr>
          <p:cNvPr id="65542" name="Text Box 3"/>
          <p:cNvSpPr txBox="1">
            <a:spLocks noChangeArrowheads="1"/>
          </p:cNvSpPr>
          <p:nvPr/>
        </p:nvSpPr>
        <p:spPr bwMode="auto">
          <a:xfrm>
            <a:off x="5562600" y="2087563"/>
            <a:ext cx="2906713" cy="16160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Recall: a symmetric pair of impulses in the frequency domain becomes a sinusoid in the spatial domain.</a:t>
            </a:r>
          </a:p>
        </p:txBody>
      </p:sp>
      <p:sp>
        <p:nvSpPr>
          <p:cNvPr id="65543" name="Text Box 4"/>
          <p:cNvSpPr txBox="1">
            <a:spLocks noChangeArrowheads="1"/>
          </p:cNvSpPr>
          <p:nvPr/>
        </p:nvSpPr>
        <p:spPr bwMode="auto">
          <a:xfrm>
            <a:off x="5562600" y="4221163"/>
            <a:ext cx="2906713" cy="1616075"/>
          </a:xfrm>
          <a:prstGeom prst="rect">
            <a:avLst/>
          </a:prstGeom>
          <a:solidFill>
            <a:srgbClr val="FFFFCC"/>
          </a:solidFill>
          <a:ln>
            <a:noFill/>
          </a:ln>
          <a:effectLst>
            <a:outerShdw blurRad="63500" dist="107763" dir="2700000" algn="ctr" rotWithShape="0">
              <a:schemeClr val="tx1">
                <a:alpha val="50000"/>
              </a:schemeClr>
            </a:outerShdw>
          </a:effectLst>
          <a:extLst/>
        </p:spPr>
        <p:txBody>
          <a:bodyPr>
            <a:spAutoFit/>
          </a:bodyPr>
          <a:lstStyle>
            <a:defPPr>
              <a:defRPr lang="en-US"/>
            </a:defPPr>
            <a:lvl1pPr algn="l">
              <a:defRPr sz="2000">
                <a:latin typeface="Comic Sans MS" pitchFamily="66" charset="0"/>
              </a:defRPr>
            </a:lvl1pPr>
            <a:lvl2pPr marL="742950" indent="-285750"/>
            <a:lvl3pPr marL="1143000" indent="-228600"/>
            <a:lvl4pPr marL="1600200" indent="-228600"/>
            <a:lvl5pPr marL="2057400" indent="-228600"/>
            <a:lvl6pPr marL="2514600" indent="-228600" algn="r" eaLnBrk="0" fontAlgn="base" hangingPunct="0">
              <a:spcBef>
                <a:spcPct val="0"/>
              </a:spcBef>
              <a:spcAft>
                <a:spcPct val="0"/>
              </a:spcAft>
            </a:lvl6pPr>
            <a:lvl7pPr marL="2971800" indent="-228600" algn="r" eaLnBrk="0" fontAlgn="base" hangingPunct="0">
              <a:spcBef>
                <a:spcPct val="0"/>
              </a:spcBef>
              <a:spcAft>
                <a:spcPct val="0"/>
              </a:spcAft>
            </a:lvl7pPr>
            <a:lvl8pPr marL="3429000" indent="-228600" algn="r" eaLnBrk="0" fontAlgn="base" hangingPunct="0">
              <a:spcBef>
                <a:spcPct val="0"/>
              </a:spcBef>
              <a:spcAft>
                <a:spcPct val="0"/>
              </a:spcAft>
            </a:lvl8pPr>
            <a:lvl9pPr marL="3886200" indent="-228600" algn="r" eaLnBrk="0" fontAlgn="base" hangingPunct="0">
              <a:spcBef>
                <a:spcPct val="0"/>
              </a:spcBef>
              <a:spcAft>
                <a:spcPct val="0"/>
              </a:spcAft>
            </a:lvl9pPr>
          </a:lstStyle>
          <a:p>
            <a:r>
              <a:rPr lang="en-US" altLang="en-US" dirty="0"/>
              <a:t>A symmetric pair of lines in the frequency domain becomes a sinusoidal line in the spatial domain.</a:t>
            </a:r>
          </a:p>
        </p:txBody>
      </p:sp>
      <p:grpSp>
        <p:nvGrpSpPr>
          <p:cNvPr id="7" name="Group 6"/>
          <p:cNvGrpSpPr/>
          <p:nvPr/>
        </p:nvGrpSpPr>
        <p:grpSpPr>
          <a:xfrm>
            <a:off x="229394" y="2000250"/>
            <a:ext cx="5102224" cy="4237038"/>
            <a:chOff x="229394" y="2000250"/>
            <a:chExt cx="5102224" cy="4237038"/>
          </a:xfrm>
        </p:grpSpPr>
        <p:grpSp>
          <p:nvGrpSpPr>
            <p:cNvPr id="6" name="Group 5"/>
            <p:cNvGrpSpPr/>
            <p:nvPr/>
          </p:nvGrpSpPr>
          <p:grpSpPr>
            <a:xfrm>
              <a:off x="229394" y="2000250"/>
              <a:ext cx="5100638" cy="2103438"/>
              <a:chOff x="229394" y="2000250"/>
              <a:chExt cx="5100638" cy="2103438"/>
            </a:xfrm>
          </p:grpSpPr>
          <p:pic>
            <p:nvPicPr>
              <p:cNvPr id="34" name="Picture 16" descr="UP-sinusoid-f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000250"/>
                <a:ext cx="1828800" cy="1828800"/>
              </a:xfrm>
              <a:prstGeom prst="rect">
                <a:avLst/>
              </a:prstGeom>
              <a:noFill/>
              <a:ln>
                <a:noFill/>
              </a:ln>
              <a:effectLst>
                <a:outerShdw blurRad="63500" dist="63500"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7" descr="UP-sinusoid-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000250"/>
                <a:ext cx="1828800" cy="1828800"/>
              </a:xfrm>
              <a:prstGeom prst="rect">
                <a:avLst/>
              </a:prstGeom>
              <a:noFill/>
              <a:ln w="9525">
                <a:solidFill>
                  <a:schemeClr val="tx1"/>
                </a:solidFill>
                <a:miter lim="800000"/>
                <a:headEnd/>
                <a:tailEnd/>
              </a:ln>
              <a:effectLst>
                <a:outerShdw blurRad="63500" dist="63500"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36" name="AutoShape 18"/>
              <p:cNvSpPr>
                <a:spLocks noChangeArrowheads="1"/>
              </p:cNvSpPr>
              <p:nvPr/>
            </p:nvSpPr>
            <p:spPr bwMode="auto">
              <a:xfrm>
                <a:off x="2057400" y="2647950"/>
                <a:ext cx="1447800" cy="533400"/>
              </a:xfrm>
              <a:prstGeom prst="rightArrow">
                <a:avLst>
                  <a:gd name="adj1" fmla="val 59528"/>
                  <a:gd name="adj2" fmla="val 71250"/>
                </a:avLst>
              </a:prstGeom>
              <a:solidFill>
                <a:srgbClr val="CCFFFF"/>
              </a:solidFill>
              <a:ln w="9525">
                <a:solidFill>
                  <a:schemeClr val="tx1"/>
                </a:solidFill>
                <a:miter lim="800000"/>
                <a:headEnd/>
                <a:tailEnd/>
              </a:ln>
              <a:effectLst>
                <a:outerShdw blurRad="63500" dist="63500" dir="2700000" algn="ctr" rotWithShape="0">
                  <a:srgbClr val="000000">
                    <a:alpha val="50000"/>
                  </a:srgb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dirty="0">
                    <a:latin typeface="Times New Roman" pitchFamily="18" charset="0"/>
                  </a:rPr>
                  <a:t>IFT</a:t>
                </a:r>
              </a:p>
            </p:txBody>
          </p:sp>
          <p:sp>
            <p:nvSpPr>
              <p:cNvPr id="37" name="Text Box 19"/>
              <p:cNvSpPr txBox="1">
                <a:spLocks noChangeArrowheads="1"/>
              </p:cNvSpPr>
              <p:nvPr/>
            </p:nvSpPr>
            <p:spPr bwMode="auto">
              <a:xfrm>
                <a:off x="3200400" y="2000250"/>
                <a:ext cx="588963"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space</a:t>
                </a:r>
              </a:p>
            </p:txBody>
          </p:sp>
          <p:sp>
            <p:nvSpPr>
              <p:cNvPr id="38" name="Text Box 20"/>
              <p:cNvSpPr txBox="1">
                <a:spLocks noChangeArrowheads="1"/>
              </p:cNvSpPr>
              <p:nvPr/>
            </p:nvSpPr>
            <p:spPr bwMode="auto">
              <a:xfrm>
                <a:off x="533400" y="2000250"/>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chemeClr val="bg1"/>
                    </a:solidFill>
                  </a:rPr>
                  <a:t>frequency</a:t>
                </a:r>
              </a:p>
            </p:txBody>
          </p:sp>
          <p:sp>
            <p:nvSpPr>
              <p:cNvPr id="39" name="Text Box 21"/>
              <p:cNvSpPr txBox="1">
                <a:spLocks noChangeArrowheads="1"/>
              </p:cNvSpPr>
              <p:nvPr/>
            </p:nvSpPr>
            <p:spPr bwMode="auto">
              <a:xfrm>
                <a:off x="735013" y="3829050"/>
                <a:ext cx="142557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small extent </a:t>
                </a:r>
                <a:r>
                  <a:rPr lang="en-US" altLang="en-US" sz="1200">
                    <a:sym typeface="Symbol" pitchFamily="18" charset="2"/>
                  </a:rPr>
                  <a:t> </a:t>
                </a:r>
              </a:p>
            </p:txBody>
          </p:sp>
          <p:sp>
            <p:nvSpPr>
              <p:cNvPr id="40" name="Text Box 22"/>
              <p:cNvSpPr txBox="1">
                <a:spLocks noChangeArrowheads="1"/>
              </p:cNvSpPr>
              <p:nvPr/>
            </p:nvSpPr>
            <p:spPr bwMode="auto">
              <a:xfrm rot="16200000">
                <a:off x="-346075" y="2776538"/>
                <a:ext cx="142557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small extent </a:t>
                </a:r>
                <a:r>
                  <a:rPr lang="en-US" altLang="en-US" sz="1200">
                    <a:sym typeface="Symbol" pitchFamily="18" charset="2"/>
                  </a:rPr>
                  <a:t> </a:t>
                </a:r>
              </a:p>
            </p:txBody>
          </p:sp>
          <p:sp>
            <p:nvSpPr>
              <p:cNvPr id="41" name="Text Box 23"/>
              <p:cNvSpPr txBox="1">
                <a:spLocks noChangeArrowheads="1"/>
              </p:cNvSpPr>
              <p:nvPr/>
            </p:nvSpPr>
            <p:spPr bwMode="auto">
              <a:xfrm rot="5400000">
                <a:off x="4510088" y="2776538"/>
                <a:ext cx="13652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large extent </a:t>
                </a:r>
                <a:r>
                  <a:rPr lang="en-US" altLang="en-US" sz="1200">
                    <a:sym typeface="Symbol" pitchFamily="18" charset="2"/>
                  </a:rPr>
                  <a:t></a:t>
                </a:r>
              </a:p>
            </p:txBody>
          </p:sp>
          <p:sp>
            <p:nvSpPr>
              <p:cNvPr id="42" name="Text Box 24"/>
              <p:cNvSpPr txBox="1">
                <a:spLocks noChangeArrowheads="1"/>
              </p:cNvSpPr>
              <p:nvPr/>
            </p:nvSpPr>
            <p:spPr bwMode="auto">
              <a:xfrm>
                <a:off x="3432175" y="3829050"/>
                <a:ext cx="13652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large extent </a:t>
                </a:r>
                <a:r>
                  <a:rPr lang="en-US" altLang="en-US" sz="1200">
                    <a:sym typeface="Symbol" pitchFamily="18" charset="2"/>
                  </a:rPr>
                  <a:t></a:t>
                </a:r>
              </a:p>
            </p:txBody>
          </p:sp>
        </p:grpSp>
        <p:grpSp>
          <p:nvGrpSpPr>
            <p:cNvPr id="5" name="Group 4"/>
            <p:cNvGrpSpPr/>
            <p:nvPr/>
          </p:nvGrpSpPr>
          <p:grpSpPr>
            <a:xfrm>
              <a:off x="259556" y="4133850"/>
              <a:ext cx="5072062" cy="2103438"/>
              <a:chOff x="259556" y="4133850"/>
              <a:chExt cx="5072062" cy="2103438"/>
            </a:xfrm>
          </p:grpSpPr>
          <p:pic>
            <p:nvPicPr>
              <p:cNvPr id="43" name="Picture 6" descr="UP-sinusoidal-line-f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4133850"/>
                <a:ext cx="1828800" cy="1828800"/>
              </a:xfrm>
              <a:prstGeom prst="rect">
                <a:avLst/>
              </a:prstGeom>
              <a:noFill/>
              <a:ln>
                <a:noFill/>
              </a:ln>
              <a:effectLst>
                <a:outerShdw blurRad="63500" dist="63500"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UP-sinusoidal-l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4133850"/>
                <a:ext cx="1828800" cy="1828800"/>
              </a:xfrm>
              <a:prstGeom prst="rect">
                <a:avLst/>
              </a:prstGeom>
              <a:noFill/>
              <a:ln w="9525">
                <a:solidFill>
                  <a:schemeClr val="tx1"/>
                </a:solidFill>
                <a:miter lim="800000"/>
                <a:headEnd/>
                <a:tailEnd/>
              </a:ln>
              <a:effectLst>
                <a:outerShdw blurRad="63500" dist="63500"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46" name="Text Box 9"/>
              <p:cNvSpPr txBox="1">
                <a:spLocks noChangeArrowheads="1"/>
              </p:cNvSpPr>
              <p:nvPr/>
            </p:nvSpPr>
            <p:spPr bwMode="auto">
              <a:xfrm>
                <a:off x="3200400" y="4133850"/>
                <a:ext cx="588962"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t>space</a:t>
                </a:r>
              </a:p>
            </p:txBody>
          </p:sp>
          <p:sp>
            <p:nvSpPr>
              <p:cNvPr id="47" name="Text Box 10"/>
              <p:cNvSpPr txBox="1">
                <a:spLocks noChangeArrowheads="1"/>
              </p:cNvSpPr>
              <p:nvPr/>
            </p:nvSpPr>
            <p:spPr bwMode="auto">
              <a:xfrm>
                <a:off x="533400" y="4133850"/>
                <a:ext cx="8509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chemeClr val="bg1"/>
                    </a:solidFill>
                  </a:rPr>
                  <a:t>frequency</a:t>
                </a:r>
              </a:p>
            </p:txBody>
          </p:sp>
          <p:sp>
            <p:nvSpPr>
              <p:cNvPr id="48" name="Text Box 11"/>
              <p:cNvSpPr txBox="1">
                <a:spLocks noChangeArrowheads="1"/>
              </p:cNvSpPr>
              <p:nvPr/>
            </p:nvSpPr>
            <p:spPr bwMode="auto">
              <a:xfrm rot="16200000">
                <a:off x="-285750" y="4910138"/>
                <a:ext cx="136525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large extent </a:t>
                </a:r>
                <a:r>
                  <a:rPr lang="en-US" altLang="en-US" sz="1200">
                    <a:sym typeface="Symbol" pitchFamily="18" charset="2"/>
                  </a:rPr>
                  <a:t></a:t>
                </a:r>
              </a:p>
            </p:txBody>
          </p:sp>
          <p:sp>
            <p:nvSpPr>
              <p:cNvPr id="49" name="Text Box 12"/>
              <p:cNvSpPr txBox="1">
                <a:spLocks noChangeArrowheads="1"/>
              </p:cNvSpPr>
              <p:nvPr/>
            </p:nvSpPr>
            <p:spPr bwMode="auto">
              <a:xfrm>
                <a:off x="735013" y="5962650"/>
                <a:ext cx="142557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small extent </a:t>
                </a:r>
                <a:r>
                  <a:rPr lang="en-US" altLang="en-US" sz="1200">
                    <a:sym typeface="Symbol" pitchFamily="18" charset="2"/>
                  </a:rPr>
                  <a:t> </a:t>
                </a:r>
              </a:p>
            </p:txBody>
          </p:sp>
          <p:sp>
            <p:nvSpPr>
              <p:cNvPr id="50" name="Text Box 13"/>
              <p:cNvSpPr txBox="1">
                <a:spLocks noChangeArrowheads="1"/>
              </p:cNvSpPr>
              <p:nvPr/>
            </p:nvSpPr>
            <p:spPr bwMode="auto">
              <a:xfrm rot="5400000">
                <a:off x="4481512" y="4910138"/>
                <a:ext cx="1425575"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small extent </a:t>
                </a:r>
                <a:r>
                  <a:rPr lang="en-US" altLang="en-US" sz="1200">
                    <a:sym typeface="Symbol" pitchFamily="18" charset="2"/>
                  </a:rPr>
                  <a:t> </a:t>
                </a:r>
              </a:p>
            </p:txBody>
          </p:sp>
          <p:sp>
            <p:nvSpPr>
              <p:cNvPr id="51" name="Text Box 14"/>
              <p:cNvSpPr txBox="1">
                <a:spLocks noChangeArrowheads="1"/>
              </p:cNvSpPr>
              <p:nvPr/>
            </p:nvSpPr>
            <p:spPr bwMode="auto">
              <a:xfrm>
                <a:off x="3432175" y="5962650"/>
                <a:ext cx="13652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ym typeface="Symbol" pitchFamily="18" charset="2"/>
                  </a:rPr>
                  <a:t> </a:t>
                </a:r>
                <a:r>
                  <a:rPr lang="en-US" altLang="en-US" sz="1200"/>
                  <a:t>large extent </a:t>
                </a:r>
                <a:r>
                  <a:rPr lang="en-US" altLang="en-US" sz="1200">
                    <a:sym typeface="Symbol" pitchFamily="18" charset="2"/>
                  </a:rPr>
                  <a:t></a:t>
                </a:r>
              </a:p>
            </p:txBody>
          </p:sp>
          <p:sp>
            <p:nvSpPr>
              <p:cNvPr id="52" name="AutoShape 18"/>
              <p:cNvSpPr>
                <a:spLocks noChangeArrowheads="1"/>
              </p:cNvSpPr>
              <p:nvPr/>
            </p:nvSpPr>
            <p:spPr bwMode="auto">
              <a:xfrm>
                <a:off x="2057400" y="4772025"/>
                <a:ext cx="1447800" cy="533400"/>
              </a:xfrm>
              <a:prstGeom prst="rightArrow">
                <a:avLst>
                  <a:gd name="adj1" fmla="val 59528"/>
                  <a:gd name="adj2" fmla="val 71250"/>
                </a:avLst>
              </a:prstGeom>
              <a:solidFill>
                <a:srgbClr val="CCFFFF"/>
              </a:solidFill>
              <a:ln w="9525">
                <a:solidFill>
                  <a:schemeClr val="tx1"/>
                </a:solidFill>
                <a:miter lim="800000"/>
                <a:headEnd/>
                <a:tailEnd/>
              </a:ln>
              <a:effectLst>
                <a:outerShdw blurRad="63500" dist="63500" dir="2700000" algn="ctr" rotWithShape="0">
                  <a:srgbClr val="000000">
                    <a:alpha val="50000"/>
                  </a:srgbClr>
                </a:outerShdw>
              </a:effec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dirty="0">
                    <a:latin typeface="Times New Roman" pitchFamily="18" charset="0"/>
                  </a:rPr>
                  <a:t>IFT</a:t>
                </a:r>
              </a:p>
            </p:txBody>
          </p:sp>
        </p:gr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sz="quarter" idx="10"/>
          </p:nvPr>
        </p:nvSpPr>
        <p:spPr/>
        <p:txBody>
          <a:bodyPr/>
          <a:lstStyle/>
          <a:p>
            <a:pPr>
              <a:defRPr/>
            </a:pPr>
            <a:r>
              <a:rPr lang="en-US" smtClean="0"/>
              <a:t>4 October 2016</a:t>
            </a:r>
            <a:endParaRPr lang="en-US"/>
          </a:p>
        </p:txBody>
      </p:sp>
      <p:sp>
        <p:nvSpPr>
          <p:cNvPr id="15" name="Slide Number Placeholder 3"/>
          <p:cNvSpPr>
            <a:spLocks noGrp="1"/>
          </p:cNvSpPr>
          <p:nvPr>
            <p:ph type="sldNum" sz="quarter" idx="11"/>
          </p:nvPr>
        </p:nvSpPr>
        <p:spPr/>
        <p:txBody>
          <a:bodyPr/>
          <a:lstStyle/>
          <a:p>
            <a:pPr>
              <a:defRPr/>
            </a:pPr>
            <a:fld id="{B9147DE4-B179-4273-840A-E6DFCF656750}" type="slidenum">
              <a:rPr lang="en-US"/>
              <a:pPr>
                <a:defRPr/>
              </a:pPr>
              <a:t>65</a:t>
            </a:fld>
            <a:endParaRPr lang="en-US"/>
          </a:p>
        </p:txBody>
      </p:sp>
      <p:sp>
        <p:nvSpPr>
          <p:cNvPr id="16"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66565" name="Picture 2" descr="Edge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7526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3"/>
          <p:cNvSpPr>
            <a:spLocks noGrp="1" noChangeArrowheads="1"/>
          </p:cNvSpPr>
          <p:nvPr>
            <p:ph type="title"/>
          </p:nvPr>
        </p:nvSpPr>
        <p:spPr>
          <a:xfrm>
            <a:off x="1676400" y="990600"/>
            <a:ext cx="5791200" cy="579438"/>
          </a:xfrm>
        </p:spPr>
        <p:txBody>
          <a:bodyPr wrap="none">
            <a:spAutoFit/>
          </a:bodyPr>
          <a:lstStyle/>
          <a:p>
            <a:r>
              <a:rPr lang="en-US" altLang="en-US" sz="3200" smtClean="0"/>
              <a:t>The Fourier Transform of an Edge</a:t>
            </a:r>
          </a:p>
        </p:txBody>
      </p:sp>
      <p:grpSp>
        <p:nvGrpSpPr>
          <p:cNvPr id="66567" name="Group 4"/>
          <p:cNvGrpSpPr>
            <a:grpSpLocks/>
          </p:cNvGrpSpPr>
          <p:nvPr/>
        </p:nvGrpSpPr>
        <p:grpSpPr bwMode="auto">
          <a:xfrm>
            <a:off x="87313" y="1752600"/>
            <a:ext cx="2933700" cy="4486275"/>
            <a:chOff x="240" y="1104"/>
            <a:chExt cx="1848" cy="2826"/>
          </a:xfrm>
          <a:solidFill>
            <a:srgbClr val="FFFFCC"/>
          </a:solidFill>
        </p:grpSpPr>
        <p:pic>
          <p:nvPicPr>
            <p:cNvPr id="66574" name="Picture 5" descr="Edge1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2544"/>
              <a:ext cx="1848" cy="13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6575" name="Picture 6" descr="E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1104"/>
              <a:ext cx="1440" cy="1440"/>
            </a:xfrm>
            <a:prstGeom prst="rect">
              <a:avLst/>
            </a:prstGeom>
            <a:grpFill/>
            <a:ln w="9525">
              <a:solidFill>
                <a:schemeClr val="tx1"/>
              </a:solidFill>
              <a:miter lim="800000"/>
              <a:headEnd/>
              <a:tailEnd/>
            </a:ln>
            <a:extLst/>
          </p:spPr>
        </p:pic>
        <p:sp>
          <p:nvSpPr>
            <p:cNvPr id="66576" name="Text Box 7"/>
            <p:cNvSpPr txBox="1">
              <a:spLocks noChangeArrowheads="1"/>
            </p:cNvSpPr>
            <p:nvPr/>
          </p:nvSpPr>
          <p:spPr bwMode="auto">
            <a:xfrm>
              <a:off x="982" y="2208"/>
              <a:ext cx="435" cy="231"/>
            </a:xfrm>
            <a:prstGeom prst="rect">
              <a:avLst/>
            </a:prstGeom>
            <a:grpFill/>
            <a:ln>
              <a:noFill/>
            </a:ln>
            <a:effectLst>
              <a:outerShdw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Comic Sans MS" pitchFamily="66" charset="0"/>
                </a:rPr>
                <a:t>edge</a:t>
              </a:r>
            </a:p>
          </p:txBody>
        </p:sp>
      </p:grpSp>
      <p:grpSp>
        <p:nvGrpSpPr>
          <p:cNvPr id="66568" name="Group 8"/>
          <p:cNvGrpSpPr>
            <a:grpSpLocks/>
          </p:cNvGrpSpPr>
          <p:nvPr/>
        </p:nvGrpSpPr>
        <p:grpSpPr bwMode="auto">
          <a:xfrm>
            <a:off x="2971800" y="1752600"/>
            <a:ext cx="2933700" cy="4486275"/>
            <a:chOff x="1920" y="1104"/>
            <a:chExt cx="1848" cy="2826"/>
          </a:xfrm>
          <a:solidFill>
            <a:srgbClr val="FFFFCC"/>
          </a:solidFill>
        </p:grpSpPr>
        <p:pic>
          <p:nvPicPr>
            <p:cNvPr id="66571" name="Picture 9" descr="Edge1D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2544"/>
              <a:ext cx="1848" cy="13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6572" name="Picture 10" descr="Edg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1104"/>
              <a:ext cx="1440" cy="14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6573" name="Text Box 11"/>
            <p:cNvSpPr txBox="1">
              <a:spLocks noChangeArrowheads="1"/>
            </p:cNvSpPr>
            <p:nvPr/>
          </p:nvSpPr>
          <p:spPr bwMode="auto">
            <a:xfrm>
              <a:off x="2274" y="2208"/>
              <a:ext cx="1211" cy="231"/>
            </a:xfrm>
            <a:prstGeom prst="rect">
              <a:avLst/>
            </a:prstGeom>
            <a:grpFill/>
            <a:ln>
              <a:noFill/>
            </a:ln>
            <a:effectLst>
              <a:outerShdw dist="107763" dir="81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Power Spectrum</a:t>
              </a:r>
            </a:p>
          </p:txBody>
        </p:sp>
      </p:grpSp>
      <p:pic>
        <p:nvPicPr>
          <p:cNvPr id="66569" name="Picture 12" descr="Edge1DP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044950"/>
            <a:ext cx="29257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 Box 13"/>
          <p:cNvSpPr txBox="1">
            <a:spLocks noChangeArrowheads="1"/>
          </p:cNvSpPr>
          <p:nvPr/>
        </p:nvSpPr>
        <p:spPr bwMode="auto">
          <a:xfrm>
            <a:off x="6443663" y="3505200"/>
            <a:ext cx="1895475" cy="366713"/>
          </a:xfrm>
          <a:prstGeom prst="rect">
            <a:avLst/>
          </a:prstGeom>
          <a:solidFill>
            <a:srgbClr val="FFFFCC"/>
          </a:solidFill>
          <a:ln>
            <a:noFill/>
          </a:ln>
          <a:effectLst>
            <a:outerShdw blurRad="63500" dist="63500"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latin typeface="Comic Sans MS" pitchFamily="66" charset="0"/>
              </a:rPr>
              <a:t>Phase Spectrum</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quarter" idx="10"/>
          </p:nvPr>
        </p:nvSpPr>
        <p:spPr/>
        <p:txBody>
          <a:bodyPr/>
          <a:lstStyle/>
          <a:p>
            <a:pPr>
              <a:defRPr/>
            </a:pPr>
            <a:r>
              <a:rPr lang="en-US" smtClean="0"/>
              <a:t>4 October 2016</a:t>
            </a:r>
            <a:endParaRPr lang="en-US"/>
          </a:p>
        </p:txBody>
      </p:sp>
      <p:sp>
        <p:nvSpPr>
          <p:cNvPr id="14" name="Slide Number Placeholder 3"/>
          <p:cNvSpPr>
            <a:spLocks noGrp="1"/>
          </p:cNvSpPr>
          <p:nvPr>
            <p:ph type="sldNum" sz="quarter" idx="11"/>
          </p:nvPr>
        </p:nvSpPr>
        <p:spPr/>
        <p:txBody>
          <a:bodyPr/>
          <a:lstStyle/>
          <a:p>
            <a:pPr>
              <a:defRPr/>
            </a:pPr>
            <a:fld id="{6A83128D-A29D-4232-822A-4972CDC2D0BB}" type="slidenum">
              <a:rPr lang="en-US"/>
              <a:pPr>
                <a:defRPr/>
              </a:pPr>
              <a:t>66</a:t>
            </a:fld>
            <a:endParaRPr lang="en-US"/>
          </a:p>
        </p:txBody>
      </p:sp>
      <p:sp>
        <p:nvSpPr>
          <p:cNvPr id="15"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67589" name="Picture 2" descr="Bar1D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4038600"/>
            <a:ext cx="29257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3" descr="Bar1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38600"/>
            <a:ext cx="29257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4" descr="Bar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752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7592" name="Picture 5" descr="Bar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52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7593" name="Picture 6" descr="B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752600"/>
            <a:ext cx="2286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94" name="Rectangle 7"/>
          <p:cNvSpPr>
            <a:spLocks noGrp="1" noChangeArrowheads="1"/>
          </p:cNvSpPr>
          <p:nvPr>
            <p:ph type="title"/>
          </p:nvPr>
        </p:nvSpPr>
        <p:spPr>
          <a:xfrm>
            <a:off x="1901825" y="990600"/>
            <a:ext cx="5340350" cy="579438"/>
          </a:xfrm>
        </p:spPr>
        <p:txBody>
          <a:bodyPr wrap="none">
            <a:spAutoFit/>
          </a:bodyPr>
          <a:lstStyle/>
          <a:p>
            <a:r>
              <a:rPr lang="en-US" altLang="en-US" sz="3200" smtClean="0"/>
              <a:t>The Fourier Transform of a Bar</a:t>
            </a:r>
          </a:p>
        </p:txBody>
      </p:sp>
      <p:sp>
        <p:nvSpPr>
          <p:cNvPr id="67595" name="Text Box 8"/>
          <p:cNvSpPr txBox="1">
            <a:spLocks noChangeArrowheads="1"/>
          </p:cNvSpPr>
          <p:nvPr/>
        </p:nvSpPr>
        <p:spPr bwMode="auto">
          <a:xfrm>
            <a:off x="1327150" y="3505200"/>
            <a:ext cx="546100" cy="366713"/>
          </a:xfrm>
          <a:prstGeom prst="rect">
            <a:avLst/>
          </a:prstGeom>
          <a:solidFill>
            <a:srgbClr val="FFFFCC"/>
          </a:solidFill>
          <a:ln>
            <a:noFill/>
          </a:ln>
          <a:effectLst>
            <a:outerShdw dist="107763"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bar</a:t>
            </a:r>
          </a:p>
        </p:txBody>
      </p:sp>
      <p:sp>
        <p:nvSpPr>
          <p:cNvPr id="67596" name="Text Box 9"/>
          <p:cNvSpPr txBox="1">
            <a:spLocks noChangeArrowheads="1"/>
          </p:cNvSpPr>
          <p:nvPr/>
        </p:nvSpPr>
        <p:spPr bwMode="auto">
          <a:xfrm>
            <a:off x="3533775" y="3505200"/>
            <a:ext cx="1922463" cy="366713"/>
          </a:xfrm>
          <a:prstGeom prst="rect">
            <a:avLst/>
          </a:prstGeom>
          <a:solidFill>
            <a:srgbClr val="FFFFCC"/>
          </a:solidFill>
          <a:ln>
            <a:noFill/>
          </a:ln>
          <a:effectLst>
            <a:outerShdw dist="107763"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Power Spectrum</a:t>
            </a:r>
          </a:p>
        </p:txBody>
      </p:sp>
      <p:pic>
        <p:nvPicPr>
          <p:cNvPr id="67597" name="Picture 10" descr="Edge1DP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044950"/>
            <a:ext cx="29257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8" name="Text Box 11"/>
          <p:cNvSpPr txBox="1">
            <a:spLocks noChangeArrowheads="1"/>
          </p:cNvSpPr>
          <p:nvPr/>
        </p:nvSpPr>
        <p:spPr bwMode="auto">
          <a:xfrm>
            <a:off x="6443663" y="3505200"/>
            <a:ext cx="1895475" cy="366713"/>
          </a:xfrm>
          <a:prstGeom prst="rect">
            <a:avLst/>
          </a:prstGeom>
          <a:solidFill>
            <a:srgbClr val="FFFFCC"/>
          </a:solidFill>
          <a:ln>
            <a:noFill/>
          </a:ln>
          <a:effectLst>
            <a:outerShdw blurRad="63500" dist="63500"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Phase Spectrum</a:t>
            </a:r>
          </a:p>
        </p:txBody>
      </p:sp>
      <p:pic>
        <p:nvPicPr>
          <p:cNvPr id="67599" name="Picture 12" descr="Bar1DP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7400" y="4038600"/>
            <a:ext cx="29257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66800"/>
            <a:ext cx="2743200" cy="1905000"/>
          </a:xfrm>
        </p:spPr>
        <p:txBody>
          <a:bodyPr/>
          <a:lstStyle/>
          <a:p>
            <a:r>
              <a:rPr lang="en-US" dirty="0" smtClean="0"/>
              <a:t>Some Fourier Transform Pairs</a:t>
            </a:r>
            <a:endParaRPr lang="en-US" dirty="0"/>
          </a:p>
        </p:txBody>
      </p:sp>
      <p:sp>
        <p:nvSpPr>
          <p:cNvPr id="3" name="Date Placeholder 2"/>
          <p:cNvSpPr>
            <a:spLocks noGrp="1"/>
          </p:cNvSpPr>
          <p:nvPr>
            <p:ph type="dt" sz="half" idx="10"/>
          </p:nvPr>
        </p:nvSpPr>
        <p:spPr/>
        <p:txBody>
          <a:bodyPr/>
          <a:lstStyle/>
          <a:p>
            <a:pPr>
              <a:defRPr/>
            </a:pPr>
            <a:r>
              <a:rPr lang="en-US" smtClean="0"/>
              <a:t>4 October 2016</a:t>
            </a:r>
            <a:endParaRPr lang="en-US"/>
          </a:p>
        </p:txBody>
      </p:sp>
      <p:sp>
        <p:nvSpPr>
          <p:cNvPr id="4" name="Slide Number Placeholder 3"/>
          <p:cNvSpPr>
            <a:spLocks noGrp="1"/>
          </p:cNvSpPr>
          <p:nvPr>
            <p:ph type="sldNum" sz="quarter" idx="11"/>
          </p:nvPr>
        </p:nvSpPr>
        <p:spPr/>
        <p:txBody>
          <a:bodyPr/>
          <a:lstStyle/>
          <a:p>
            <a:pPr>
              <a:defRPr/>
            </a:pPr>
            <a:fld id="{272FC96C-DE8F-48C3-9BE3-F8D472AD4CD8}" type="slidenum">
              <a:rPr lang="en-US" smtClean="0"/>
              <a:pPr>
                <a:defRPr/>
              </a:pPr>
              <a:t>67</a:t>
            </a:fld>
            <a:endParaRPr lang="en-US"/>
          </a:p>
        </p:txBody>
      </p:sp>
      <p:sp>
        <p:nvSpPr>
          <p:cNvPr id="5"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1066800"/>
            <a:ext cx="5334000" cy="4876800"/>
          </a:xfrm>
          <a:prstGeom prst="rect">
            <a:avLst/>
          </a:prstGeom>
          <a:ln>
            <a:noFill/>
          </a:ln>
        </p:spPr>
      </p:pic>
      <p:sp>
        <p:nvSpPr>
          <p:cNvPr id="7" name="TextBox 6"/>
          <p:cNvSpPr txBox="1"/>
          <p:nvPr/>
        </p:nvSpPr>
        <p:spPr>
          <a:xfrm>
            <a:off x="381000" y="5965195"/>
            <a:ext cx="7772400" cy="261610"/>
          </a:xfrm>
          <a:prstGeom prst="rect">
            <a:avLst/>
          </a:prstGeom>
          <a:noFill/>
        </p:spPr>
        <p:txBody>
          <a:bodyPr wrap="square" rtlCol="0">
            <a:spAutoFit/>
          </a:bodyPr>
          <a:lstStyle/>
          <a:p>
            <a:pPr algn="l"/>
            <a:r>
              <a:rPr lang="en-US" sz="1100" dirty="0" smtClean="0">
                <a:latin typeface="+mj-lt"/>
              </a:rPr>
              <a:t>Table: Richard </a:t>
            </a:r>
            <a:r>
              <a:rPr lang="en-US" sz="1100" dirty="0" err="1" smtClean="0">
                <a:latin typeface="+mj-lt"/>
              </a:rPr>
              <a:t>Szeliski</a:t>
            </a:r>
            <a:r>
              <a:rPr lang="en-US" sz="1100" dirty="0" smtClean="0">
                <a:latin typeface="+mj-lt"/>
              </a:rPr>
              <a:t>, </a:t>
            </a:r>
            <a:r>
              <a:rPr lang="en-US" sz="1100" i="1" dirty="0" smtClean="0">
                <a:latin typeface="+mj-lt"/>
              </a:rPr>
              <a:t>Computer Vision and Applications</a:t>
            </a:r>
            <a:r>
              <a:rPr lang="en-US" sz="1100" dirty="0" smtClean="0">
                <a:latin typeface="+mj-lt"/>
              </a:rPr>
              <a:t>, Springer, 2010, ISBN 978-1-84882-935-0, p.137, http://szeliski.org/Book/</a:t>
            </a:r>
            <a:r>
              <a:rPr lang="en-US" sz="1100" i="1" dirty="0" smtClean="0">
                <a:latin typeface="+mj-lt"/>
              </a:rPr>
              <a:t>.</a:t>
            </a:r>
            <a:endParaRPr lang="en-US" sz="1100" dirty="0">
              <a:latin typeface="+mj-lt"/>
            </a:endParaRPr>
          </a:p>
        </p:txBody>
      </p:sp>
    </p:spTree>
    <p:extLst>
      <p:ext uri="{BB962C8B-B14F-4D97-AF65-F5344CB8AC3E}">
        <p14:creationId xmlns:p14="http://schemas.microsoft.com/office/powerpoint/2010/main" val="4953318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382000" cy="723900"/>
          </a:xfrm>
        </p:spPr>
        <p:txBody>
          <a:bodyPr/>
          <a:lstStyle/>
          <a:p>
            <a:pPr algn="ctr"/>
            <a:r>
              <a:rPr lang="en-US" sz="3200" dirty="0" smtClean="0"/>
              <a:t>Fourier Transform Pairs</a:t>
            </a:r>
            <a:endParaRPr lang="en-US" sz="3200" dirty="0"/>
          </a:p>
        </p:txBody>
      </p:sp>
      <p:sp>
        <p:nvSpPr>
          <p:cNvPr id="3" name="Date Placeholder 2"/>
          <p:cNvSpPr>
            <a:spLocks noGrp="1"/>
          </p:cNvSpPr>
          <p:nvPr>
            <p:ph type="dt" sz="half" idx="10"/>
          </p:nvPr>
        </p:nvSpPr>
        <p:spPr/>
        <p:txBody>
          <a:bodyPr/>
          <a:lstStyle/>
          <a:p>
            <a:pPr>
              <a:defRPr/>
            </a:pPr>
            <a:r>
              <a:rPr lang="en-US" smtClean="0"/>
              <a:t>4 October 2016</a:t>
            </a:r>
            <a:endParaRPr lang="en-US"/>
          </a:p>
        </p:txBody>
      </p:sp>
      <p:sp>
        <p:nvSpPr>
          <p:cNvPr id="4" name="Slide Number Placeholder 3"/>
          <p:cNvSpPr>
            <a:spLocks noGrp="1"/>
          </p:cNvSpPr>
          <p:nvPr>
            <p:ph type="sldNum" sz="quarter" idx="11"/>
          </p:nvPr>
        </p:nvSpPr>
        <p:spPr/>
        <p:txBody>
          <a:bodyPr/>
          <a:lstStyle/>
          <a:p>
            <a:pPr>
              <a:defRPr/>
            </a:pPr>
            <a:fld id="{272FC96C-DE8F-48C3-9BE3-F8D472AD4CD8}" type="slidenum">
              <a:rPr lang="en-US" smtClean="0"/>
              <a:pPr>
                <a:defRPr/>
              </a:pPr>
              <a:t>68</a:t>
            </a:fld>
            <a:endParaRPr lang="en-US"/>
          </a:p>
        </p:txBody>
      </p:sp>
      <p:sp>
        <p:nvSpPr>
          <p:cNvPr id="5"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8" name="Group 7"/>
          <p:cNvGrpSpPr/>
          <p:nvPr/>
        </p:nvGrpSpPr>
        <p:grpSpPr>
          <a:xfrm>
            <a:off x="1098396" y="1600200"/>
            <a:ext cx="6947208" cy="4594860"/>
            <a:chOff x="1143000" y="1600200"/>
            <a:chExt cx="6947208" cy="459486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600200"/>
              <a:ext cx="2779194" cy="45948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644649"/>
              <a:ext cx="3442008" cy="4516265"/>
            </a:xfrm>
            <a:prstGeom prst="rect">
              <a:avLst/>
            </a:prstGeom>
          </p:spPr>
        </p:pic>
      </p:grpSp>
    </p:spTree>
    <p:extLst>
      <p:ext uri="{BB962C8B-B14F-4D97-AF65-F5344CB8AC3E}">
        <p14:creationId xmlns:p14="http://schemas.microsoft.com/office/powerpoint/2010/main" val="17604549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382000" cy="723900"/>
          </a:xfrm>
        </p:spPr>
        <p:txBody>
          <a:bodyPr/>
          <a:lstStyle/>
          <a:p>
            <a:pPr algn="ctr"/>
            <a:r>
              <a:rPr lang="en-US" dirty="0" smtClean="0"/>
              <a:t>2D Fourier Transform Properties</a:t>
            </a:r>
            <a:endParaRPr lang="en-US" dirty="0"/>
          </a:p>
        </p:txBody>
      </p:sp>
      <p:sp>
        <p:nvSpPr>
          <p:cNvPr id="3" name="Date Placeholder 2"/>
          <p:cNvSpPr>
            <a:spLocks noGrp="1"/>
          </p:cNvSpPr>
          <p:nvPr>
            <p:ph type="dt" sz="half" idx="10"/>
          </p:nvPr>
        </p:nvSpPr>
        <p:spPr/>
        <p:txBody>
          <a:bodyPr/>
          <a:lstStyle/>
          <a:p>
            <a:pPr>
              <a:defRPr/>
            </a:pPr>
            <a:r>
              <a:rPr lang="en-US" smtClean="0"/>
              <a:t>4 October 2016</a:t>
            </a:r>
            <a:endParaRPr lang="en-US"/>
          </a:p>
        </p:txBody>
      </p:sp>
      <p:sp>
        <p:nvSpPr>
          <p:cNvPr id="4" name="Slide Number Placeholder 3"/>
          <p:cNvSpPr>
            <a:spLocks noGrp="1"/>
          </p:cNvSpPr>
          <p:nvPr>
            <p:ph type="sldNum" sz="quarter" idx="11"/>
          </p:nvPr>
        </p:nvSpPr>
        <p:spPr/>
        <p:txBody>
          <a:bodyPr/>
          <a:lstStyle/>
          <a:p>
            <a:pPr>
              <a:defRPr/>
            </a:pPr>
            <a:fld id="{272FC96C-DE8F-48C3-9BE3-F8D472AD4CD8}" type="slidenum">
              <a:rPr lang="en-US" smtClean="0"/>
              <a:pPr>
                <a:defRPr/>
              </a:pPr>
              <a:t>69</a:t>
            </a:fld>
            <a:endParaRPr lang="en-US"/>
          </a:p>
        </p:txBody>
      </p:sp>
      <p:sp>
        <p:nvSpPr>
          <p:cNvPr id="5"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8" name="Group 7"/>
          <p:cNvGrpSpPr/>
          <p:nvPr/>
        </p:nvGrpSpPr>
        <p:grpSpPr>
          <a:xfrm>
            <a:off x="746997" y="1933575"/>
            <a:ext cx="7650006" cy="3962400"/>
            <a:chOff x="381000" y="1933575"/>
            <a:chExt cx="7650006" cy="3962400"/>
          </a:xfrm>
        </p:grpSpPr>
        <p:graphicFrame>
          <p:nvGraphicFramePr>
            <p:cNvPr id="7" name="Object 6"/>
            <p:cNvGraphicFramePr>
              <a:graphicFrameLocks noChangeAspect="1"/>
            </p:cNvGraphicFramePr>
            <p:nvPr>
              <p:extLst>
                <p:ext uri="{D42A27DB-BD31-4B8C-83A1-F6EECF244321}">
                  <p14:modId xmlns:p14="http://schemas.microsoft.com/office/powerpoint/2010/main" val="2384907674"/>
                </p:ext>
              </p:extLst>
            </p:nvPr>
          </p:nvGraphicFramePr>
          <p:xfrm>
            <a:off x="692150" y="1962150"/>
            <a:ext cx="4753116" cy="2412468"/>
          </p:xfrm>
          <a:graphic>
            <a:graphicData uri="http://schemas.openxmlformats.org/presentationml/2006/ole">
              <mc:AlternateContent xmlns:mc="http://schemas.openxmlformats.org/markup-compatibility/2006">
                <mc:Choice xmlns:v="urn:schemas-microsoft-com:vml" Requires="v">
                  <p:oleObj spid="_x0000_s108804" name="Equation" r:id="rId3" imgW="2501640" imgH="1269720" progId="Equation.DSMT4">
                    <p:embed/>
                  </p:oleObj>
                </mc:Choice>
                <mc:Fallback>
                  <p:oleObj name="Equation" r:id="rId3" imgW="2501640" imgH="1269720" progId="Equation.DSMT4">
                    <p:embed/>
                    <p:pic>
                      <p:nvPicPr>
                        <p:cNvPr id="0" name=""/>
                        <p:cNvPicPr/>
                        <p:nvPr/>
                      </p:nvPicPr>
                      <p:blipFill>
                        <a:blip r:embed="rId4"/>
                        <a:stretch>
                          <a:fillRect/>
                        </a:stretch>
                      </p:blipFill>
                      <p:spPr>
                        <a:xfrm>
                          <a:off x="692150" y="1962150"/>
                          <a:ext cx="4753116" cy="241246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36120717"/>
                </p:ext>
              </p:extLst>
            </p:nvPr>
          </p:nvGraphicFramePr>
          <p:xfrm>
            <a:off x="1073150" y="4889500"/>
            <a:ext cx="4246272" cy="965124"/>
          </p:xfrm>
          <a:graphic>
            <a:graphicData uri="http://schemas.openxmlformats.org/presentationml/2006/ole">
              <mc:AlternateContent xmlns:mc="http://schemas.openxmlformats.org/markup-compatibility/2006">
                <mc:Choice xmlns:v="urn:schemas-microsoft-com:vml" Requires="v">
                  <p:oleObj spid="_x0000_s108805" name="Equation" r:id="rId5" imgW="2234880" imgH="507960" progId="Equation.DSMT4">
                    <p:embed/>
                  </p:oleObj>
                </mc:Choice>
                <mc:Fallback>
                  <p:oleObj name="Equation" r:id="rId5" imgW="2234880" imgH="507960" progId="Equation.DSMT4">
                    <p:embed/>
                    <p:pic>
                      <p:nvPicPr>
                        <p:cNvPr id="0" name=""/>
                        <p:cNvPicPr/>
                        <p:nvPr/>
                      </p:nvPicPr>
                      <p:blipFill>
                        <a:blip r:embed="rId6"/>
                        <a:stretch>
                          <a:fillRect/>
                        </a:stretch>
                      </p:blipFill>
                      <p:spPr>
                        <a:xfrm>
                          <a:off x="1073150" y="4889500"/>
                          <a:ext cx="4246272" cy="965124"/>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11623132"/>
                </p:ext>
              </p:extLst>
            </p:nvPr>
          </p:nvGraphicFramePr>
          <p:xfrm>
            <a:off x="473075" y="4397375"/>
            <a:ext cx="5114952" cy="458280"/>
          </p:xfrm>
          <a:graphic>
            <a:graphicData uri="http://schemas.openxmlformats.org/presentationml/2006/ole">
              <mc:AlternateContent xmlns:mc="http://schemas.openxmlformats.org/markup-compatibility/2006">
                <mc:Choice xmlns:v="urn:schemas-microsoft-com:vml" Requires="v">
                  <p:oleObj spid="_x0000_s108806" name="Equation" r:id="rId7" imgW="2692080" imgH="241200" progId="Equation.DSMT4">
                    <p:embed/>
                  </p:oleObj>
                </mc:Choice>
                <mc:Fallback>
                  <p:oleObj name="Equation" r:id="rId7" imgW="2692080" imgH="241200" progId="Equation.DSMT4">
                    <p:embed/>
                    <p:pic>
                      <p:nvPicPr>
                        <p:cNvPr id="0" name=""/>
                        <p:cNvPicPr/>
                        <p:nvPr/>
                      </p:nvPicPr>
                      <p:blipFill>
                        <a:blip r:embed="rId8"/>
                        <a:stretch>
                          <a:fillRect/>
                        </a:stretch>
                      </p:blipFill>
                      <p:spPr>
                        <a:xfrm>
                          <a:off x="473075" y="4397375"/>
                          <a:ext cx="5114952" cy="458280"/>
                        </a:xfrm>
                        <a:prstGeom prst="rect">
                          <a:avLst/>
                        </a:prstGeom>
                      </p:spPr>
                    </p:pic>
                  </p:oleObj>
                </mc:Fallback>
              </mc:AlternateContent>
            </a:graphicData>
          </a:graphic>
        </p:graphicFrame>
        <p:sp>
          <p:nvSpPr>
            <p:cNvPr id="16" name="TextBox 15"/>
            <p:cNvSpPr txBox="1"/>
            <p:nvPr/>
          </p:nvSpPr>
          <p:spPr>
            <a:xfrm>
              <a:off x="5867400" y="1933575"/>
              <a:ext cx="1967205" cy="3093154"/>
            </a:xfrm>
            <a:prstGeom prst="rect">
              <a:avLst/>
            </a:prstGeom>
            <a:noFill/>
          </p:spPr>
          <p:txBody>
            <a:bodyPr wrap="none" rtlCol="0">
              <a:spAutoFit/>
            </a:bodyPr>
            <a:lstStyle/>
            <a:p>
              <a:pPr algn="l">
                <a:lnSpc>
                  <a:spcPts val="3800"/>
                </a:lnSpc>
              </a:pPr>
              <a:r>
                <a:rPr lang="en-US" dirty="0" smtClean="0">
                  <a:solidFill>
                    <a:srgbClr val="0070C0"/>
                  </a:solidFill>
                </a:rPr>
                <a:t>Linearity</a:t>
              </a:r>
            </a:p>
            <a:p>
              <a:pPr algn="l">
                <a:lnSpc>
                  <a:spcPts val="3800"/>
                </a:lnSpc>
              </a:pPr>
              <a:r>
                <a:rPr lang="en-US" dirty="0" smtClean="0">
                  <a:solidFill>
                    <a:srgbClr val="0070C0"/>
                  </a:solidFill>
                </a:rPr>
                <a:t>Shifting</a:t>
              </a:r>
            </a:p>
            <a:p>
              <a:pPr algn="l">
                <a:lnSpc>
                  <a:spcPts val="3800"/>
                </a:lnSpc>
              </a:pPr>
              <a:r>
                <a:rPr lang="en-US" dirty="0" smtClean="0">
                  <a:solidFill>
                    <a:srgbClr val="0070C0"/>
                  </a:solidFill>
                </a:rPr>
                <a:t>Modulation</a:t>
              </a:r>
            </a:p>
            <a:p>
              <a:pPr algn="l">
                <a:lnSpc>
                  <a:spcPts val="3800"/>
                </a:lnSpc>
              </a:pPr>
              <a:r>
                <a:rPr lang="en-US" dirty="0" smtClean="0">
                  <a:solidFill>
                    <a:srgbClr val="0070C0"/>
                  </a:solidFill>
                </a:rPr>
                <a:t>Convolution</a:t>
              </a:r>
            </a:p>
            <a:p>
              <a:pPr algn="l">
                <a:lnSpc>
                  <a:spcPts val="3800"/>
                </a:lnSpc>
              </a:pPr>
              <a:r>
                <a:rPr lang="en-US" dirty="0" smtClean="0">
                  <a:solidFill>
                    <a:srgbClr val="0070C0"/>
                  </a:solidFill>
                </a:rPr>
                <a:t>Multiplication</a:t>
              </a:r>
            </a:p>
            <a:p>
              <a:pPr algn="l">
                <a:lnSpc>
                  <a:spcPts val="3800"/>
                </a:lnSpc>
              </a:pPr>
              <a:r>
                <a:rPr lang="en-US" dirty="0" smtClean="0">
                  <a:solidFill>
                    <a:srgbClr val="0070C0"/>
                  </a:solidFill>
                </a:rPr>
                <a:t>Separability</a:t>
              </a:r>
            </a:p>
          </p:txBody>
        </p:sp>
        <p:cxnSp>
          <p:nvCxnSpPr>
            <p:cNvPr id="18" name="Straight Connector 17"/>
            <p:cNvCxnSpPr/>
            <p:nvPr/>
          </p:nvCxnSpPr>
          <p:spPr bwMode="auto">
            <a:xfrm>
              <a:off x="381000" y="2438400"/>
              <a:ext cx="7620000"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381000" y="2924175"/>
              <a:ext cx="7620000"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381000" y="3409950"/>
              <a:ext cx="7635003"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381000" y="3895725"/>
              <a:ext cx="7635003"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381000" y="4381500"/>
              <a:ext cx="7635003"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381000" y="4867275"/>
              <a:ext cx="7650006"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381000" y="5895975"/>
              <a:ext cx="7650006"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5867400" y="5055304"/>
              <a:ext cx="2163606" cy="527837"/>
            </a:xfrm>
            <a:prstGeom prst="rect">
              <a:avLst/>
            </a:prstGeom>
            <a:noFill/>
          </p:spPr>
          <p:txBody>
            <a:bodyPr wrap="none" rtlCol="0">
              <a:spAutoFit/>
            </a:bodyPr>
            <a:lstStyle/>
            <a:p>
              <a:pPr algn="l">
                <a:lnSpc>
                  <a:spcPts val="3800"/>
                </a:lnSpc>
              </a:pPr>
              <a:r>
                <a:rPr lang="en-US" dirty="0" err="1" smtClean="0">
                  <a:solidFill>
                    <a:srgbClr val="0070C0"/>
                  </a:solidFill>
                </a:rPr>
                <a:t>Parseval</a:t>
              </a:r>
              <a:r>
                <a:rPr lang="en-US" dirty="0" smtClean="0">
                  <a:solidFill>
                    <a:srgbClr val="0070C0"/>
                  </a:solidFill>
                </a:rPr>
                <a:t> </a:t>
              </a:r>
              <a:r>
                <a:rPr lang="en-US" dirty="0" err="1" smtClean="0">
                  <a:solidFill>
                    <a:srgbClr val="0070C0"/>
                  </a:solidFill>
                </a:rPr>
                <a:t>Thm</a:t>
              </a:r>
              <a:r>
                <a:rPr lang="en-US" dirty="0" smtClean="0">
                  <a:solidFill>
                    <a:srgbClr val="0070C0"/>
                  </a:solidFill>
                </a:rPr>
                <a:t>.</a:t>
              </a:r>
            </a:p>
          </p:txBody>
        </p:sp>
        <p:cxnSp>
          <p:nvCxnSpPr>
            <p:cNvPr id="33" name="Straight Connector 32"/>
            <p:cNvCxnSpPr/>
            <p:nvPr/>
          </p:nvCxnSpPr>
          <p:spPr bwMode="auto">
            <a:xfrm>
              <a:off x="381000" y="1933575"/>
              <a:ext cx="7620000" cy="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a:off x="381000" y="1933575"/>
              <a:ext cx="0" cy="396240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8001000" y="1933575"/>
              <a:ext cx="30006" cy="3962400"/>
            </a:xfrm>
            <a:prstGeom prst="line">
              <a:avLst/>
            </a:prstGeom>
            <a:solidFill>
              <a:srgbClr val="FFFF99"/>
            </a:solidFill>
            <a:ln w="9525" cap="flat" cmpd="sng" algn="ctr">
              <a:solidFill>
                <a:srgbClr val="33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896101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quarter" idx="10"/>
          </p:nvPr>
        </p:nvSpPr>
        <p:spPr/>
        <p:txBody>
          <a:bodyPr/>
          <a:lstStyle/>
          <a:p>
            <a:pPr>
              <a:defRPr/>
            </a:pPr>
            <a:r>
              <a:rPr lang="en-US" smtClean="0"/>
              <a:t>4 October 2016</a:t>
            </a:r>
            <a:endParaRPr lang="en-US" dirty="0"/>
          </a:p>
        </p:txBody>
      </p:sp>
      <p:sp>
        <p:nvSpPr>
          <p:cNvPr id="14" name="Slide Number Placeholder 3"/>
          <p:cNvSpPr>
            <a:spLocks noGrp="1"/>
          </p:cNvSpPr>
          <p:nvPr>
            <p:ph type="sldNum" sz="quarter" idx="11"/>
          </p:nvPr>
        </p:nvSpPr>
        <p:spPr/>
        <p:txBody>
          <a:bodyPr/>
          <a:lstStyle/>
          <a:p>
            <a:pPr>
              <a:defRPr/>
            </a:pPr>
            <a:fld id="{F7A486FE-8C5B-46B4-86C7-F2AD36A0ACBF}" type="slidenum">
              <a:rPr lang="en-US"/>
              <a:pPr>
                <a:defRPr/>
              </a:pPr>
              <a:t>7</a:t>
            </a:fld>
            <a:endParaRPr lang="en-US" dirty="0"/>
          </a:p>
        </p:txBody>
      </p:sp>
      <p:sp>
        <p:nvSpPr>
          <p:cNvPr id="15"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221" name="Rectangle 2"/>
          <p:cNvSpPr>
            <a:spLocks noGrp="1" noChangeArrowheads="1"/>
          </p:cNvSpPr>
          <p:nvPr>
            <p:ph type="title"/>
          </p:nvPr>
        </p:nvSpPr>
        <p:spPr>
          <a:xfrm>
            <a:off x="457200" y="1104900"/>
            <a:ext cx="8153400" cy="723900"/>
          </a:xfrm>
        </p:spPr>
        <p:txBody>
          <a:bodyPr/>
          <a:lstStyle/>
          <a:p>
            <a:r>
              <a:rPr lang="en-US" altLang="en-US" sz="3200" smtClean="0"/>
              <a:t>Vibratory Modes / Standing Waves: Examples</a:t>
            </a:r>
          </a:p>
        </p:txBody>
      </p:sp>
      <p:pic>
        <p:nvPicPr>
          <p:cNvPr id="9229" name="Picture 17" descr="stringmod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463" y="2041525"/>
            <a:ext cx="3662362" cy="2679700"/>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9230" name="Text Box 8"/>
          <p:cNvSpPr txBox="1">
            <a:spLocks noChangeArrowheads="1"/>
          </p:cNvSpPr>
          <p:nvPr/>
        </p:nvSpPr>
        <p:spPr bwMode="auto">
          <a:xfrm>
            <a:off x="684213" y="3971925"/>
            <a:ext cx="3346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a:t>displacement from rest position</a:t>
            </a:r>
          </a:p>
        </p:txBody>
      </p:sp>
      <p:sp>
        <p:nvSpPr>
          <p:cNvPr id="9231" name="Text Box 10"/>
          <p:cNvSpPr txBox="1">
            <a:spLocks noChangeArrowheads="1"/>
          </p:cNvSpPr>
          <p:nvPr/>
        </p:nvSpPr>
        <p:spPr bwMode="auto">
          <a:xfrm>
            <a:off x="1544638" y="4860925"/>
            <a:ext cx="163671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string modes</a:t>
            </a:r>
          </a:p>
        </p:txBody>
      </p:sp>
      <p:pic>
        <p:nvPicPr>
          <p:cNvPr id="9226" name="Picture 19" descr="pipem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6175" y="2057400"/>
            <a:ext cx="3662363" cy="2679700"/>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9227" name="Text Box 9"/>
          <p:cNvSpPr txBox="1">
            <a:spLocks noChangeArrowheads="1"/>
          </p:cNvSpPr>
          <p:nvPr/>
        </p:nvSpPr>
        <p:spPr bwMode="auto">
          <a:xfrm>
            <a:off x="5845175" y="3971925"/>
            <a:ext cx="1885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800"/>
              <a:t>internal pressure</a:t>
            </a:r>
          </a:p>
        </p:txBody>
      </p:sp>
      <p:sp>
        <p:nvSpPr>
          <p:cNvPr id="9228" name="Text Box 11"/>
          <p:cNvSpPr txBox="1">
            <a:spLocks noChangeArrowheads="1"/>
          </p:cNvSpPr>
          <p:nvPr/>
        </p:nvSpPr>
        <p:spPr bwMode="auto">
          <a:xfrm>
            <a:off x="6032500" y="4860925"/>
            <a:ext cx="14970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t>pipe modes</a:t>
            </a:r>
          </a:p>
        </p:txBody>
      </p:sp>
      <p:sp>
        <p:nvSpPr>
          <p:cNvPr id="9224" name="Text Box 12"/>
          <p:cNvSpPr txBox="1">
            <a:spLocks noChangeArrowheads="1"/>
          </p:cNvSpPr>
          <p:nvPr/>
        </p:nvSpPr>
        <p:spPr bwMode="auto">
          <a:xfrm>
            <a:off x="5962650" y="5448300"/>
            <a:ext cx="1638300" cy="1200150"/>
          </a:xfrm>
          <a:prstGeom prst="rect">
            <a:avLst/>
          </a:prstGeom>
          <a:solidFill>
            <a:srgbClr val="FFFFCC"/>
          </a:solidFill>
          <a:ln w="9525">
            <a:solidFill>
              <a:schemeClr val="tx1"/>
            </a:solidFill>
            <a:miter lim="800000"/>
            <a:headEnd/>
            <a:tailEnd/>
          </a:ln>
          <a:effectLst>
            <a:outerShdw blurRad="63500" dist="63500" dir="2700000" algn="ctr" rotWithShape="0">
              <a:schemeClr val="tx1">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Note that the negatives of these also will occur </a:t>
            </a:r>
          </a:p>
        </p:txBody>
      </p:sp>
      <p:sp>
        <p:nvSpPr>
          <p:cNvPr id="9225" name="Text Box 15"/>
          <p:cNvSpPr txBox="1">
            <a:spLocks noChangeArrowheads="1"/>
          </p:cNvSpPr>
          <p:nvPr/>
        </p:nvSpPr>
        <p:spPr bwMode="auto">
          <a:xfrm>
            <a:off x="1543050" y="5448300"/>
            <a:ext cx="1638300" cy="1200150"/>
          </a:xfrm>
          <a:prstGeom prst="rect">
            <a:avLst/>
          </a:prstGeom>
          <a:solidFill>
            <a:srgbClr val="FFFFCC"/>
          </a:solidFill>
          <a:ln w="9525">
            <a:solidFill>
              <a:schemeClr val="tx1"/>
            </a:solidFill>
            <a:miter lim="800000"/>
            <a:headEnd/>
            <a:tailEnd/>
          </a:ln>
          <a:effectLst>
            <a:outerShdw blurRad="63500" dist="63500" dir="2700000" algn="ctr" rotWithShape="0">
              <a:schemeClr val="tx1">
                <a:alpha val="50000"/>
              </a:schemeClr>
            </a:outerShdw>
          </a:effec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a:latin typeface="Comic Sans MS" pitchFamily="66" charset="0"/>
              </a:rPr>
              <a:t>Note that the modes are all sinusoids.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
          <p:cNvSpPr>
            <a:spLocks noGrp="1"/>
          </p:cNvSpPr>
          <p:nvPr>
            <p:ph type="dt" sz="quarter" idx="10"/>
          </p:nvPr>
        </p:nvSpPr>
        <p:spPr/>
        <p:txBody>
          <a:bodyPr/>
          <a:lstStyle/>
          <a:p>
            <a:pPr>
              <a:defRPr/>
            </a:pPr>
            <a:r>
              <a:rPr lang="en-US" smtClean="0"/>
              <a:t>4 October 2016</a:t>
            </a:r>
            <a:endParaRPr lang="en-US"/>
          </a:p>
        </p:txBody>
      </p:sp>
      <p:sp>
        <p:nvSpPr>
          <p:cNvPr id="28" name="Slide Number Placeholder 3"/>
          <p:cNvSpPr>
            <a:spLocks noGrp="1"/>
          </p:cNvSpPr>
          <p:nvPr>
            <p:ph type="sldNum" sz="quarter" idx="11"/>
          </p:nvPr>
        </p:nvSpPr>
        <p:spPr/>
        <p:txBody>
          <a:bodyPr/>
          <a:lstStyle/>
          <a:p>
            <a:pPr>
              <a:defRPr/>
            </a:pPr>
            <a:fld id="{7B5F6A4B-2EC7-4A9B-AA3C-E0A4180FE555}" type="slidenum">
              <a:rPr lang="en-US"/>
              <a:pPr>
                <a:defRPr/>
              </a:pPr>
              <a:t>70</a:t>
            </a:fld>
            <a:endParaRPr lang="en-US"/>
          </a:p>
        </p:txBody>
      </p:sp>
      <p:sp>
        <p:nvSpPr>
          <p:cNvPr id="2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68613" name="Picture 2" descr="mask_16x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2128838"/>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3" descr="mask_17x17_fftshi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8" y="4198938"/>
            <a:ext cx="1744662"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4" descr="mask_16x16_fftshi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13" y="4198938"/>
            <a:ext cx="1652587"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5" descr="mask_17x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738" y="2133600"/>
            <a:ext cx="1744662"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Rectangle 6"/>
          <p:cNvSpPr>
            <a:spLocks noGrp="1" noChangeArrowheads="1"/>
          </p:cNvSpPr>
          <p:nvPr>
            <p:ph type="title"/>
          </p:nvPr>
        </p:nvSpPr>
        <p:spPr>
          <a:xfrm>
            <a:off x="533400" y="1143000"/>
            <a:ext cx="4991100" cy="579438"/>
          </a:xfrm>
        </p:spPr>
        <p:txBody>
          <a:bodyPr wrap="none">
            <a:spAutoFit/>
          </a:bodyPr>
          <a:lstStyle/>
          <a:p>
            <a:r>
              <a:rPr lang="en-US" altLang="en-US" sz="3200" dirty="0" smtClean="0"/>
              <a:t>Coordinate Origin of the FFT</a:t>
            </a:r>
          </a:p>
        </p:txBody>
      </p:sp>
      <p:pic>
        <p:nvPicPr>
          <p:cNvPr id="68618" name="Picture 7" descr="origin_16x16_fftshif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4197350"/>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8" descr="origin_17x17_fftshif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3025" y="4197350"/>
            <a:ext cx="174625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0" name="Picture 9" descr="origin_16x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 y="2133600"/>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1" name="Picture 10" descr="origin_17x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3025" y="2133600"/>
            <a:ext cx="174625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2" name="Text Box 11"/>
          <p:cNvSpPr txBox="1">
            <a:spLocks noChangeArrowheads="1"/>
          </p:cNvSpPr>
          <p:nvPr/>
        </p:nvSpPr>
        <p:spPr bwMode="auto">
          <a:xfrm>
            <a:off x="6019800" y="1171575"/>
            <a:ext cx="2497138" cy="581025"/>
          </a:xfrm>
          <a:prstGeom prst="rect">
            <a:avLst/>
          </a:prstGeom>
          <a:solidFill>
            <a:srgbClr val="FFFFCC"/>
          </a:solidFill>
          <a:ln>
            <a:noFill/>
          </a:ln>
          <a:effectLst>
            <a:outerShdw blurRad="63500" dist="63500" dir="81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mic Sans MS" pitchFamily="66" charset="0"/>
              </a:rPr>
              <a:t>Center</a:t>
            </a:r>
            <a:r>
              <a:rPr lang="en-US" altLang="en-US" sz="1600" dirty="0">
                <a:latin typeface="Times New Roman" pitchFamily="18" charset="0"/>
              </a:rPr>
              <a:t> =</a:t>
            </a:r>
          </a:p>
          <a:p>
            <a:pPr algn="l"/>
            <a:r>
              <a:rPr lang="en-US" altLang="en-US" sz="1600" dirty="0">
                <a:latin typeface="Times New Roman" pitchFamily="18" charset="0"/>
              </a:rPr>
              <a:t>(floor(</a:t>
            </a:r>
            <a:r>
              <a:rPr lang="en-US" altLang="en-US" sz="1600" i="1" dirty="0">
                <a:latin typeface="Times New Roman" pitchFamily="18" charset="0"/>
              </a:rPr>
              <a:t>R</a:t>
            </a:r>
            <a:r>
              <a:rPr lang="en-US" altLang="en-US" sz="1600" dirty="0">
                <a:latin typeface="Times New Roman" pitchFamily="18" charset="0"/>
              </a:rPr>
              <a:t>/2)+1, floor(</a:t>
            </a:r>
            <a:r>
              <a:rPr lang="en-US" altLang="en-US" sz="1600" i="1" dirty="0">
                <a:latin typeface="Times New Roman" pitchFamily="18" charset="0"/>
              </a:rPr>
              <a:t>C</a:t>
            </a:r>
            <a:r>
              <a:rPr lang="en-US" altLang="en-US" sz="1600" dirty="0">
                <a:latin typeface="Times New Roman" pitchFamily="18" charset="0"/>
              </a:rPr>
              <a:t>/2)+1)</a:t>
            </a:r>
          </a:p>
        </p:txBody>
      </p:sp>
      <p:grpSp>
        <p:nvGrpSpPr>
          <p:cNvPr id="68623" name="Group 12"/>
          <p:cNvGrpSpPr>
            <a:grpSpLocks/>
          </p:cNvGrpSpPr>
          <p:nvPr/>
        </p:nvGrpSpPr>
        <p:grpSpPr bwMode="auto">
          <a:xfrm>
            <a:off x="1133475" y="1878013"/>
            <a:ext cx="6762750" cy="274637"/>
            <a:chOff x="714" y="1183"/>
            <a:chExt cx="4260" cy="173"/>
          </a:xfrm>
        </p:grpSpPr>
        <p:sp>
          <p:nvSpPr>
            <p:cNvPr id="68634" name="Text Box 13"/>
            <p:cNvSpPr txBox="1">
              <a:spLocks noChangeArrowheads="1"/>
            </p:cNvSpPr>
            <p:nvPr/>
          </p:nvSpPr>
          <p:spPr bwMode="auto">
            <a:xfrm>
              <a:off x="714" y="1183"/>
              <a:ext cx="33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Even</a:t>
              </a:r>
            </a:p>
          </p:txBody>
        </p:sp>
        <p:sp>
          <p:nvSpPr>
            <p:cNvPr id="68635" name="Text Box 14"/>
            <p:cNvSpPr txBox="1">
              <a:spLocks noChangeArrowheads="1"/>
            </p:cNvSpPr>
            <p:nvPr/>
          </p:nvSpPr>
          <p:spPr bwMode="auto">
            <a:xfrm>
              <a:off x="3344" y="1183"/>
              <a:ext cx="33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Even</a:t>
              </a:r>
            </a:p>
          </p:txBody>
        </p:sp>
        <p:sp>
          <p:nvSpPr>
            <p:cNvPr id="68636" name="Text Box 15"/>
            <p:cNvSpPr txBox="1">
              <a:spLocks noChangeArrowheads="1"/>
            </p:cNvSpPr>
            <p:nvPr/>
          </p:nvSpPr>
          <p:spPr bwMode="auto">
            <a:xfrm>
              <a:off x="2047" y="1183"/>
              <a:ext cx="29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Odd</a:t>
              </a:r>
            </a:p>
          </p:txBody>
        </p:sp>
        <p:sp>
          <p:nvSpPr>
            <p:cNvPr id="68637" name="Text Box 16"/>
            <p:cNvSpPr txBox="1">
              <a:spLocks noChangeArrowheads="1"/>
            </p:cNvSpPr>
            <p:nvPr/>
          </p:nvSpPr>
          <p:spPr bwMode="auto">
            <a:xfrm>
              <a:off x="4677" y="1183"/>
              <a:ext cx="29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Odd</a:t>
              </a:r>
            </a:p>
          </p:txBody>
        </p:sp>
      </p:grpSp>
      <p:grpSp>
        <p:nvGrpSpPr>
          <p:cNvPr id="68624" name="Group 17"/>
          <p:cNvGrpSpPr>
            <a:grpSpLocks/>
          </p:cNvGrpSpPr>
          <p:nvPr/>
        </p:nvGrpSpPr>
        <p:grpSpPr bwMode="auto">
          <a:xfrm>
            <a:off x="874713" y="3840163"/>
            <a:ext cx="7567612" cy="274637"/>
            <a:chOff x="551" y="2400"/>
            <a:chExt cx="4767" cy="173"/>
          </a:xfrm>
        </p:grpSpPr>
        <p:sp>
          <p:nvSpPr>
            <p:cNvPr id="68630" name="Text Box 18"/>
            <p:cNvSpPr txBox="1">
              <a:spLocks noChangeArrowheads="1"/>
            </p:cNvSpPr>
            <p:nvPr/>
          </p:nvSpPr>
          <p:spPr bwMode="auto">
            <a:xfrm>
              <a:off x="551" y="2400"/>
              <a:ext cx="66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Image Origin</a:t>
              </a:r>
            </a:p>
          </p:txBody>
        </p:sp>
        <p:sp>
          <p:nvSpPr>
            <p:cNvPr id="68631" name="Text Box 19"/>
            <p:cNvSpPr txBox="1">
              <a:spLocks noChangeArrowheads="1"/>
            </p:cNvSpPr>
            <p:nvPr/>
          </p:nvSpPr>
          <p:spPr bwMode="auto">
            <a:xfrm>
              <a:off x="3026" y="2400"/>
              <a:ext cx="98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Weight Matrix Origin</a:t>
              </a:r>
            </a:p>
          </p:txBody>
        </p:sp>
        <p:sp>
          <p:nvSpPr>
            <p:cNvPr id="68632" name="Text Box 20"/>
            <p:cNvSpPr txBox="1">
              <a:spLocks noChangeArrowheads="1"/>
            </p:cNvSpPr>
            <p:nvPr/>
          </p:nvSpPr>
          <p:spPr bwMode="auto">
            <a:xfrm>
              <a:off x="1863" y="2400"/>
              <a:ext cx="66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Image Origin</a:t>
              </a:r>
            </a:p>
          </p:txBody>
        </p:sp>
        <p:sp>
          <p:nvSpPr>
            <p:cNvPr id="68633" name="Text Box 21"/>
            <p:cNvSpPr txBox="1">
              <a:spLocks noChangeArrowheads="1"/>
            </p:cNvSpPr>
            <p:nvPr/>
          </p:nvSpPr>
          <p:spPr bwMode="auto">
            <a:xfrm>
              <a:off x="4334" y="2400"/>
              <a:ext cx="98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Weight Matrix Origin</a:t>
              </a:r>
            </a:p>
          </p:txBody>
        </p:sp>
      </p:grpSp>
      <p:grpSp>
        <p:nvGrpSpPr>
          <p:cNvPr id="68625" name="Group 22"/>
          <p:cNvGrpSpPr>
            <a:grpSpLocks/>
          </p:cNvGrpSpPr>
          <p:nvPr/>
        </p:nvGrpSpPr>
        <p:grpSpPr bwMode="auto">
          <a:xfrm>
            <a:off x="835025" y="5897563"/>
            <a:ext cx="7423150" cy="274637"/>
            <a:chOff x="526" y="3667"/>
            <a:chExt cx="4676" cy="173"/>
          </a:xfrm>
        </p:grpSpPr>
        <p:sp>
          <p:nvSpPr>
            <p:cNvPr id="68626" name="Text Box 23"/>
            <p:cNvSpPr txBox="1">
              <a:spLocks noChangeArrowheads="1"/>
            </p:cNvSpPr>
            <p:nvPr/>
          </p:nvSpPr>
          <p:spPr bwMode="auto">
            <a:xfrm>
              <a:off x="526" y="3667"/>
              <a:ext cx="726"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After FFT shift</a:t>
              </a:r>
            </a:p>
          </p:txBody>
        </p:sp>
        <p:sp>
          <p:nvSpPr>
            <p:cNvPr id="68627" name="Text Box 24"/>
            <p:cNvSpPr txBox="1">
              <a:spLocks noChangeArrowheads="1"/>
            </p:cNvSpPr>
            <p:nvPr/>
          </p:nvSpPr>
          <p:spPr bwMode="auto">
            <a:xfrm>
              <a:off x="3141" y="3667"/>
              <a:ext cx="753"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After IFFT shift</a:t>
              </a:r>
            </a:p>
          </p:txBody>
        </p:sp>
        <p:sp>
          <p:nvSpPr>
            <p:cNvPr id="68628" name="Text Box 25"/>
            <p:cNvSpPr txBox="1">
              <a:spLocks noChangeArrowheads="1"/>
            </p:cNvSpPr>
            <p:nvPr/>
          </p:nvSpPr>
          <p:spPr bwMode="auto">
            <a:xfrm>
              <a:off x="1832" y="3667"/>
              <a:ext cx="726"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After FFT shift</a:t>
              </a:r>
            </a:p>
          </p:txBody>
        </p:sp>
        <p:sp>
          <p:nvSpPr>
            <p:cNvPr id="68629" name="Text Box 26"/>
            <p:cNvSpPr txBox="1">
              <a:spLocks noChangeArrowheads="1"/>
            </p:cNvSpPr>
            <p:nvPr/>
          </p:nvSpPr>
          <p:spPr bwMode="auto">
            <a:xfrm>
              <a:off x="4449" y="3667"/>
              <a:ext cx="753"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200"/>
                <a:t>After IFFT shift</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2"/>
          <p:cNvSpPr>
            <a:spLocks noGrp="1"/>
          </p:cNvSpPr>
          <p:nvPr>
            <p:ph type="dt" sz="quarter" idx="10"/>
          </p:nvPr>
        </p:nvSpPr>
        <p:spPr/>
        <p:txBody>
          <a:bodyPr/>
          <a:lstStyle/>
          <a:p>
            <a:pPr>
              <a:defRPr/>
            </a:pPr>
            <a:r>
              <a:rPr lang="en-US" smtClean="0"/>
              <a:t>4 October 2016</a:t>
            </a:r>
            <a:endParaRPr lang="en-US"/>
          </a:p>
        </p:txBody>
      </p:sp>
      <p:sp>
        <p:nvSpPr>
          <p:cNvPr id="18" name="Slide Number Placeholder 3"/>
          <p:cNvSpPr>
            <a:spLocks noGrp="1"/>
          </p:cNvSpPr>
          <p:nvPr>
            <p:ph type="sldNum" sz="quarter" idx="11"/>
          </p:nvPr>
        </p:nvSpPr>
        <p:spPr/>
        <p:txBody>
          <a:bodyPr/>
          <a:lstStyle/>
          <a:p>
            <a:pPr>
              <a:defRPr/>
            </a:pPr>
            <a:fld id="{C72BAA1C-E35B-4361-BCFA-6B7377C4A12E}" type="slidenum">
              <a:rPr lang="en-US"/>
              <a:pPr>
                <a:defRPr/>
              </a:pPr>
              <a:t>71</a:t>
            </a:fld>
            <a:endParaRPr lang="en-US"/>
          </a:p>
        </p:txBody>
      </p:sp>
      <p:sp>
        <p:nvSpPr>
          <p:cNvPr id="1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69637" name="Rectangle 2"/>
          <p:cNvSpPr>
            <a:spLocks noGrp="1" noChangeArrowheads="1"/>
          </p:cNvSpPr>
          <p:nvPr>
            <p:ph type="title"/>
          </p:nvPr>
        </p:nvSpPr>
        <p:spPr>
          <a:xfrm>
            <a:off x="457200" y="1181100"/>
            <a:ext cx="7772400" cy="723900"/>
          </a:xfrm>
        </p:spPr>
        <p:txBody>
          <a:bodyPr/>
          <a:lstStyle/>
          <a:p>
            <a:r>
              <a:rPr lang="en-US" altLang="en-US" dirty="0" smtClean="0"/>
              <a:t>Matlab’s </a:t>
            </a:r>
            <a:r>
              <a:rPr lang="en-US" altLang="en-US" sz="3200" dirty="0" err="1" smtClean="0">
                <a:latin typeface="Courier New" panose="02070309020205020404" pitchFamily="49" charset="0"/>
              </a:rPr>
              <a:t>fftshift</a:t>
            </a:r>
            <a:r>
              <a:rPr lang="en-US" altLang="en-US" dirty="0" smtClean="0"/>
              <a:t> and </a:t>
            </a:r>
            <a:r>
              <a:rPr lang="en-US" altLang="en-US" sz="3200" dirty="0" err="1" smtClean="0">
                <a:latin typeface="Courier New" panose="02070309020205020404" pitchFamily="49" charset="0"/>
              </a:rPr>
              <a:t>ifftshift</a:t>
            </a:r>
            <a:endParaRPr lang="en-US" altLang="en-US" sz="3200" dirty="0" smtClean="0">
              <a:latin typeface="Courier New" panose="02070309020205020404" pitchFamily="49" charset="0"/>
            </a:endParaRPr>
          </a:p>
        </p:txBody>
      </p:sp>
      <p:sp>
        <p:nvSpPr>
          <p:cNvPr id="69638" name="Text Box 3"/>
          <p:cNvSpPr txBox="1">
            <a:spLocks noChangeArrowheads="1"/>
          </p:cNvSpPr>
          <p:nvPr/>
        </p:nvSpPr>
        <p:spPr bwMode="auto">
          <a:xfrm>
            <a:off x="6019800" y="1981200"/>
            <a:ext cx="2743200" cy="396875"/>
          </a:xfrm>
          <a:prstGeom prst="rect">
            <a:avLst/>
          </a:prstGeom>
          <a:solidFill>
            <a:srgbClr val="CCECFF"/>
          </a:solid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urier New" panose="02070309020205020404" pitchFamily="49" charset="0"/>
              </a:rPr>
              <a:t>J = </a:t>
            </a:r>
            <a:r>
              <a:rPr lang="en-US" altLang="en-US" sz="2000" dirty="0" err="1">
                <a:latin typeface="Courier New" panose="02070309020205020404" pitchFamily="49" charset="0"/>
              </a:rPr>
              <a:t>fftshift</a:t>
            </a:r>
            <a:r>
              <a:rPr lang="en-US" altLang="en-US" sz="2000" dirty="0">
                <a:latin typeface="Courier New" panose="02070309020205020404" pitchFamily="49" charset="0"/>
              </a:rPr>
              <a:t>(I): </a:t>
            </a:r>
          </a:p>
        </p:txBody>
      </p:sp>
      <p:sp>
        <p:nvSpPr>
          <p:cNvPr id="69639" name="Text Box 4"/>
          <p:cNvSpPr txBox="1">
            <a:spLocks noChangeArrowheads="1"/>
          </p:cNvSpPr>
          <p:nvPr/>
        </p:nvSpPr>
        <p:spPr bwMode="auto">
          <a:xfrm>
            <a:off x="5410200" y="5105400"/>
            <a:ext cx="3352800" cy="396875"/>
          </a:xfrm>
          <a:prstGeom prst="rect">
            <a:avLst/>
          </a:prstGeom>
          <a:solidFill>
            <a:srgbClr val="CCFFCC"/>
          </a:solid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b="1">
                <a:latin typeface="Times New Roman" pitchFamily="18" charset="0"/>
              </a:rPr>
              <a:t>I</a:t>
            </a:r>
            <a:r>
              <a:rPr lang="en-US" altLang="en-US" sz="2000" i="1">
                <a:latin typeface="Times New Roman" pitchFamily="18" charset="0"/>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2000">
                <a:latin typeface="Times New Roman" pitchFamily="18" charset="0"/>
                <a:sym typeface="Symbol" pitchFamily="18" charset="2"/>
              </a:rPr>
              <a:t> </a:t>
            </a:r>
            <a:r>
              <a:rPr lang="en-US" altLang="en-US" sz="2000" b="1">
                <a:latin typeface="Times New Roman" pitchFamily="18" charset="0"/>
                <a:sym typeface="Symbol" pitchFamily="18" charset="2"/>
              </a:rPr>
              <a:t>J</a:t>
            </a:r>
            <a:r>
              <a:rPr lang="en-US" altLang="en-US" sz="2000" i="1">
                <a:latin typeface="Times New Roman" pitchFamily="18" charset="0"/>
                <a:sym typeface="Symbol" pitchFamily="18" charset="2"/>
              </a:rPr>
              <a:t> </a:t>
            </a:r>
            <a:r>
              <a:rPr lang="en-US" altLang="en-US" sz="2000">
                <a:latin typeface="Times New Roman" pitchFamily="18" charset="0"/>
                <a:sym typeface="Symbol" pitchFamily="18" charset="2"/>
              </a:rPr>
              <a:t>( </a:t>
            </a:r>
            <a:r>
              <a:rPr lang="en-US" altLang="en-US" sz="1600">
                <a:latin typeface="Times New Roman" pitchFamily="18" charset="0"/>
                <a:sym typeface="Symbol" pitchFamily="18" charset="2"/>
              </a:rPr>
              <a:t></a:t>
            </a:r>
            <a:r>
              <a:rPr lang="en-US" altLang="en-US" sz="1800" i="1">
                <a:latin typeface="Times New Roman" pitchFamily="18" charset="0"/>
              </a:rPr>
              <a:t>R</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1600">
                <a:latin typeface="Times New Roman" pitchFamily="18" charset="0"/>
                <a:sym typeface="Symbol" pitchFamily="18" charset="2"/>
              </a:rPr>
              <a:t></a:t>
            </a:r>
            <a:r>
              <a:rPr lang="en-US" altLang="en-US" sz="1800" i="1">
                <a:latin typeface="Times New Roman" pitchFamily="18" charset="0"/>
              </a:rPr>
              <a:t>C</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p>
        </p:txBody>
      </p:sp>
      <p:sp>
        <p:nvSpPr>
          <p:cNvPr id="69640" name="Text Box 5"/>
          <p:cNvSpPr txBox="1">
            <a:spLocks noChangeArrowheads="1"/>
          </p:cNvSpPr>
          <p:nvPr/>
        </p:nvSpPr>
        <p:spPr bwMode="auto">
          <a:xfrm>
            <a:off x="457200" y="1981200"/>
            <a:ext cx="2819400" cy="396875"/>
          </a:xfrm>
          <a:prstGeom prst="rect">
            <a:avLst/>
          </a:prstGeom>
          <a:solidFill>
            <a:srgbClr val="CCECFF"/>
          </a:solid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urier New" panose="02070309020205020404" pitchFamily="49" charset="0"/>
              </a:rPr>
              <a:t>I = </a:t>
            </a:r>
            <a:r>
              <a:rPr lang="en-US" altLang="en-US" sz="2000" dirty="0" err="1">
                <a:latin typeface="Courier New" panose="02070309020205020404" pitchFamily="49" charset="0"/>
              </a:rPr>
              <a:t>ifftshift</a:t>
            </a:r>
            <a:r>
              <a:rPr lang="en-US" altLang="en-US" sz="2000" dirty="0">
                <a:latin typeface="Courier New" panose="02070309020205020404" pitchFamily="49" charset="0"/>
              </a:rPr>
              <a:t>(J):</a:t>
            </a:r>
          </a:p>
        </p:txBody>
      </p:sp>
      <p:sp>
        <p:nvSpPr>
          <p:cNvPr id="69641" name="Text Box 6"/>
          <p:cNvSpPr txBox="1">
            <a:spLocks noChangeArrowheads="1"/>
          </p:cNvSpPr>
          <p:nvPr/>
        </p:nvSpPr>
        <p:spPr bwMode="auto">
          <a:xfrm>
            <a:off x="457200" y="5105400"/>
            <a:ext cx="3352800" cy="396875"/>
          </a:xfrm>
          <a:prstGeom prst="rect">
            <a:avLst/>
          </a:prstGeom>
          <a:solidFill>
            <a:srgbClr val="CCFFCC"/>
          </a:solidFill>
          <a:ln>
            <a:noFill/>
          </a:ln>
          <a:effectLst>
            <a:outerShdw blurRad="63500" dist="63500" dir="8100000" algn="ctr" rotWithShape="0">
              <a:schemeClr val="tx1">
                <a:alpha val="25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b="1" dirty="0">
                <a:latin typeface="Times New Roman" pitchFamily="18" charset="0"/>
                <a:sym typeface="Symbol" pitchFamily="18" charset="2"/>
              </a:rPr>
              <a:t>J </a:t>
            </a:r>
            <a:r>
              <a:rPr lang="en-US" altLang="en-US" sz="2000" dirty="0">
                <a:latin typeface="Times New Roman" pitchFamily="18" charset="0"/>
                <a:sym typeface="Symbol" pitchFamily="18" charset="2"/>
              </a:rPr>
              <a:t>( </a:t>
            </a:r>
            <a:r>
              <a:rPr lang="en-US" altLang="en-US" sz="1600" dirty="0">
                <a:latin typeface="Times New Roman" pitchFamily="18" charset="0"/>
                <a:sym typeface="Symbol" pitchFamily="18" charset="2"/>
              </a:rPr>
              <a:t></a:t>
            </a:r>
            <a:r>
              <a:rPr lang="en-US" altLang="en-US" sz="1800" i="1" dirty="0">
                <a:latin typeface="Times New Roman" pitchFamily="18" charset="0"/>
              </a:rPr>
              <a:t>R</a:t>
            </a:r>
            <a:r>
              <a:rPr lang="en-US" altLang="en-US" sz="1800" dirty="0">
                <a:latin typeface="Times New Roman" pitchFamily="18" charset="0"/>
              </a:rPr>
              <a:t>/2</a:t>
            </a:r>
            <a:r>
              <a:rPr lang="en-US" altLang="en-US" sz="1600" dirty="0">
                <a:latin typeface="Times New Roman" pitchFamily="18" charset="0"/>
                <a:sym typeface="Symbol" pitchFamily="18" charset="2"/>
              </a:rPr>
              <a:t> </a:t>
            </a:r>
            <a:r>
              <a:rPr lang="en-US" altLang="en-US" sz="2000" dirty="0">
                <a:latin typeface="Times New Roman" pitchFamily="18" charset="0"/>
              </a:rPr>
              <a:t>+</a:t>
            </a:r>
            <a:r>
              <a:rPr lang="en-US" altLang="en-US" sz="1800" dirty="0">
                <a:latin typeface="Times New Roman" pitchFamily="18" charset="0"/>
              </a:rPr>
              <a:t>1</a:t>
            </a:r>
            <a:r>
              <a:rPr lang="en-US" altLang="en-US" sz="2000" dirty="0">
                <a:latin typeface="Times New Roman" pitchFamily="18" charset="0"/>
              </a:rPr>
              <a:t>, </a:t>
            </a:r>
            <a:r>
              <a:rPr lang="en-US" altLang="en-US" sz="1600" dirty="0">
                <a:latin typeface="Times New Roman" pitchFamily="18" charset="0"/>
                <a:sym typeface="Symbol" pitchFamily="18" charset="2"/>
              </a:rPr>
              <a:t></a:t>
            </a:r>
            <a:r>
              <a:rPr lang="en-US" altLang="en-US" sz="1800" i="1" dirty="0">
                <a:latin typeface="Times New Roman" pitchFamily="18" charset="0"/>
              </a:rPr>
              <a:t>C</a:t>
            </a:r>
            <a:r>
              <a:rPr lang="en-US" altLang="en-US" sz="1800" dirty="0">
                <a:latin typeface="Times New Roman" pitchFamily="18" charset="0"/>
              </a:rPr>
              <a:t>/2</a:t>
            </a:r>
            <a:r>
              <a:rPr lang="en-US" altLang="en-US" sz="1600" dirty="0">
                <a:latin typeface="Times New Roman" pitchFamily="18" charset="0"/>
                <a:sym typeface="Symbol" pitchFamily="18" charset="2"/>
              </a:rPr>
              <a:t> </a:t>
            </a:r>
            <a:r>
              <a:rPr lang="en-US" altLang="en-US" sz="2000" dirty="0">
                <a:latin typeface="Times New Roman" pitchFamily="18" charset="0"/>
              </a:rPr>
              <a:t>+</a:t>
            </a:r>
            <a:r>
              <a:rPr lang="en-US" altLang="en-US" sz="1800" dirty="0">
                <a:latin typeface="Times New Roman" pitchFamily="18" charset="0"/>
              </a:rPr>
              <a:t>1</a:t>
            </a:r>
            <a:r>
              <a:rPr lang="en-US" altLang="en-US" sz="2000" dirty="0">
                <a:latin typeface="Times New Roman" pitchFamily="18" charset="0"/>
              </a:rPr>
              <a:t>) </a:t>
            </a:r>
            <a:r>
              <a:rPr lang="en-US" altLang="en-US" sz="2000" dirty="0">
                <a:latin typeface="Times New Roman" pitchFamily="18" charset="0"/>
                <a:sym typeface="Symbol" pitchFamily="18" charset="2"/>
              </a:rPr>
              <a:t></a:t>
            </a:r>
            <a:r>
              <a:rPr lang="en-US" altLang="en-US" sz="2000" dirty="0">
                <a:latin typeface="Times New Roman" pitchFamily="18" charset="0"/>
              </a:rPr>
              <a:t> </a:t>
            </a:r>
            <a:r>
              <a:rPr lang="en-US" altLang="en-US" sz="2000" b="1" dirty="0">
                <a:latin typeface="Times New Roman" pitchFamily="18" charset="0"/>
              </a:rPr>
              <a:t>I </a:t>
            </a:r>
            <a:r>
              <a:rPr lang="en-US" altLang="en-US" sz="2000" dirty="0">
                <a:latin typeface="Times New Roman" pitchFamily="18" charset="0"/>
              </a:rPr>
              <a:t>(</a:t>
            </a:r>
            <a:r>
              <a:rPr lang="en-US" altLang="en-US" sz="1800" dirty="0">
                <a:latin typeface="Times New Roman" pitchFamily="18" charset="0"/>
              </a:rPr>
              <a:t>1</a:t>
            </a:r>
            <a:r>
              <a:rPr lang="en-US" altLang="en-US" sz="2000" dirty="0">
                <a:latin typeface="Times New Roman" pitchFamily="18" charset="0"/>
              </a:rPr>
              <a:t>,</a:t>
            </a:r>
            <a:r>
              <a:rPr lang="en-US" altLang="en-US" sz="1800" dirty="0">
                <a:latin typeface="Times New Roman" pitchFamily="18" charset="0"/>
              </a:rPr>
              <a:t>1</a:t>
            </a:r>
            <a:r>
              <a:rPr lang="en-US" altLang="en-US" sz="2000" dirty="0">
                <a:latin typeface="Times New Roman" pitchFamily="18" charset="0"/>
              </a:rPr>
              <a:t>)</a:t>
            </a:r>
          </a:p>
        </p:txBody>
      </p:sp>
      <p:sp>
        <p:nvSpPr>
          <p:cNvPr id="69642" name="Text Box 7"/>
          <p:cNvSpPr txBox="1">
            <a:spLocks noChangeArrowheads="1"/>
          </p:cNvSpPr>
          <p:nvPr/>
        </p:nvSpPr>
        <p:spPr bwMode="auto">
          <a:xfrm>
            <a:off x="457200" y="5699125"/>
            <a:ext cx="6858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Times New Roman" pitchFamily="18" charset="0"/>
              </a:rPr>
              <a:t>where</a:t>
            </a:r>
            <a:r>
              <a:rPr lang="en-US" altLang="en-US" sz="1600" dirty="0">
                <a:latin typeface="Courier New" panose="02070309020205020404" pitchFamily="49" charset="0"/>
              </a:rPr>
              <a:t> </a:t>
            </a:r>
            <a:r>
              <a:rPr lang="en-US" altLang="en-US" sz="1600" dirty="0">
                <a:latin typeface="Courier New" panose="02070309020205020404" pitchFamily="49" charset="0"/>
                <a:sym typeface="Symbol" pitchFamily="18" charset="2"/>
              </a:rPr>
              <a:t></a:t>
            </a:r>
            <a:r>
              <a:rPr lang="en-US" altLang="en-US" sz="1600" i="1" dirty="0">
                <a:latin typeface="Courier New" panose="02070309020205020404" pitchFamily="49" charset="0"/>
                <a:cs typeface="Times New Roman" pitchFamily="18" charset="0"/>
              </a:rPr>
              <a:t>x</a:t>
            </a:r>
            <a:r>
              <a:rPr lang="en-US" altLang="en-US" sz="1600" dirty="0">
                <a:latin typeface="Courier New" panose="02070309020205020404" pitchFamily="49" charset="0"/>
                <a:sym typeface="Symbol" pitchFamily="18" charset="2"/>
              </a:rPr>
              <a:t> = floor(x) = </a:t>
            </a:r>
            <a:r>
              <a:rPr lang="en-US" altLang="en-US" sz="2000" dirty="0">
                <a:latin typeface="Times New Roman" pitchFamily="18" charset="0"/>
                <a:sym typeface="Symbol" pitchFamily="18" charset="2"/>
              </a:rPr>
              <a:t>the largest integer smaller than </a:t>
            </a:r>
            <a:r>
              <a:rPr lang="en-US" altLang="en-US" sz="2000" i="1" dirty="0">
                <a:latin typeface="Times New Roman" pitchFamily="18" charset="0"/>
                <a:sym typeface="Symbol" pitchFamily="18" charset="2"/>
              </a:rPr>
              <a:t>x</a:t>
            </a:r>
            <a:r>
              <a:rPr lang="en-US" altLang="en-US" sz="2000" dirty="0">
                <a:latin typeface="Times New Roman" pitchFamily="18" charset="0"/>
                <a:sym typeface="Symbol" pitchFamily="18" charset="2"/>
              </a:rPr>
              <a:t>.</a:t>
            </a:r>
            <a:endParaRPr lang="en-US" altLang="en-US" sz="2000" dirty="0">
              <a:latin typeface="Times New Roman" pitchFamily="18" charset="0"/>
            </a:endParaRPr>
          </a:p>
        </p:txBody>
      </p:sp>
      <p:grpSp>
        <p:nvGrpSpPr>
          <p:cNvPr id="69643" name="Group 8"/>
          <p:cNvGrpSpPr>
            <a:grpSpLocks/>
          </p:cNvGrpSpPr>
          <p:nvPr/>
        </p:nvGrpSpPr>
        <p:grpSpPr bwMode="auto">
          <a:xfrm>
            <a:off x="2659063" y="2662238"/>
            <a:ext cx="3827462" cy="2290762"/>
            <a:chOff x="1728" y="1632"/>
            <a:chExt cx="2411" cy="1443"/>
          </a:xfrm>
        </p:grpSpPr>
        <p:pic>
          <p:nvPicPr>
            <p:cNvPr id="69650" name="Picture 9" descr="WandG_L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1632"/>
              <a:ext cx="1019" cy="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1" name="Picture 10" descr="WandG_LPS_unshif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1632"/>
              <a:ext cx="1019" cy="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644" name="Text Box 11"/>
          <p:cNvSpPr txBox="1">
            <a:spLocks noChangeArrowheads="1"/>
          </p:cNvSpPr>
          <p:nvPr/>
        </p:nvSpPr>
        <p:spPr bwMode="auto">
          <a:xfrm>
            <a:off x="1066800" y="3516313"/>
            <a:ext cx="1279525" cy="581025"/>
          </a:xfrm>
          <a:prstGeom prst="rect">
            <a:avLst/>
          </a:prstGeom>
          <a:solidFill>
            <a:srgbClr val="FFFFCC"/>
          </a:solidFill>
          <a:ln>
            <a:noFill/>
          </a:ln>
          <a:effectLst>
            <a:outerShdw blurRad="63500" dist="63500" dir="8100000" algn="ctr" rotWithShape="0">
              <a:schemeClr val="tx1">
                <a:alpha val="25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Comic Sans MS" pitchFamily="66" charset="0"/>
              </a:rPr>
              <a:t>from FFT2</a:t>
            </a:r>
          </a:p>
          <a:p>
            <a:pPr algn="l"/>
            <a:r>
              <a:rPr lang="en-US" altLang="en-US" sz="1600">
                <a:latin typeface="Comic Sans MS" pitchFamily="66" charset="0"/>
              </a:rPr>
              <a:t>or ifftshift</a:t>
            </a:r>
          </a:p>
        </p:txBody>
      </p:sp>
      <p:sp>
        <p:nvSpPr>
          <p:cNvPr id="69645" name="Text Box 12"/>
          <p:cNvSpPr txBox="1">
            <a:spLocks noChangeArrowheads="1"/>
          </p:cNvSpPr>
          <p:nvPr/>
        </p:nvSpPr>
        <p:spPr bwMode="auto">
          <a:xfrm>
            <a:off x="6781800" y="3638550"/>
            <a:ext cx="1530350" cy="336550"/>
          </a:xfrm>
          <a:prstGeom prst="rect">
            <a:avLst/>
          </a:prstGeom>
          <a:solidFill>
            <a:srgbClr val="FFFFCC"/>
          </a:solidFill>
          <a:ln>
            <a:noFill/>
          </a:ln>
          <a:effectLst>
            <a:outerShdw blurRad="63500" dist="63500" dir="8100000" algn="ctr" rotWithShape="0">
              <a:schemeClr val="tx1">
                <a:alpha val="25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Comic Sans MS" pitchFamily="66" charset="0"/>
              </a:rPr>
              <a:t>after fftshift</a:t>
            </a:r>
          </a:p>
        </p:txBody>
      </p:sp>
      <p:sp>
        <p:nvSpPr>
          <p:cNvPr id="69646" name="Text Box 13"/>
          <p:cNvSpPr txBox="1">
            <a:spLocks noChangeArrowheads="1"/>
          </p:cNvSpPr>
          <p:nvPr/>
        </p:nvSpPr>
        <p:spPr bwMode="auto">
          <a:xfrm>
            <a:off x="1600200" y="2667000"/>
            <a:ext cx="717550" cy="336550"/>
          </a:xfrm>
          <a:prstGeom prst="rect">
            <a:avLst/>
          </a:prstGeom>
          <a:solidFill>
            <a:srgbClr val="FFFFCC"/>
          </a:solidFill>
          <a:ln>
            <a:noFill/>
          </a:ln>
          <a:effectLst>
            <a:outerShdw blurRad="63500" dist="63500" dir="8100000" algn="ctr" rotWithShape="0">
              <a:schemeClr val="tx1">
                <a:alpha val="25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latin typeface="Comic Sans MS" pitchFamily="66" charset="0"/>
              </a:rPr>
              <a:t>origin</a:t>
            </a:r>
          </a:p>
        </p:txBody>
      </p:sp>
      <p:sp>
        <p:nvSpPr>
          <p:cNvPr id="69647" name="Text Box 14"/>
          <p:cNvSpPr txBox="1">
            <a:spLocks noChangeArrowheads="1"/>
          </p:cNvSpPr>
          <p:nvPr/>
        </p:nvSpPr>
        <p:spPr bwMode="auto">
          <a:xfrm>
            <a:off x="6781800" y="2667000"/>
            <a:ext cx="717550" cy="336550"/>
          </a:xfrm>
          <a:prstGeom prst="rect">
            <a:avLst/>
          </a:prstGeom>
          <a:solidFill>
            <a:srgbClr val="FFFFCC"/>
          </a:solidFill>
          <a:ln>
            <a:noFill/>
          </a:ln>
          <a:effectLst>
            <a:outerShdw blurRad="63500" dist="63500" dir="8100000" algn="ctr" rotWithShape="0">
              <a:schemeClr val="tx1">
                <a:alpha val="25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latin typeface="Comic Sans MS" pitchFamily="66" charset="0"/>
              </a:rPr>
              <a:t>origin</a:t>
            </a:r>
          </a:p>
        </p:txBody>
      </p:sp>
      <p:sp>
        <p:nvSpPr>
          <p:cNvPr id="69648" name="Line 15"/>
          <p:cNvSpPr>
            <a:spLocks noChangeShapeType="1"/>
          </p:cNvSpPr>
          <p:nvPr/>
        </p:nvSpPr>
        <p:spPr bwMode="auto">
          <a:xfrm flipV="1">
            <a:off x="2362200" y="2667000"/>
            <a:ext cx="228600" cy="1524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69649" name="Line 16"/>
          <p:cNvSpPr>
            <a:spLocks noChangeShapeType="1"/>
          </p:cNvSpPr>
          <p:nvPr/>
        </p:nvSpPr>
        <p:spPr bwMode="auto">
          <a:xfrm flipH="1">
            <a:off x="5791200" y="2971800"/>
            <a:ext cx="990600" cy="7620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Date Placeholder 2"/>
          <p:cNvSpPr>
            <a:spLocks noGrp="1"/>
          </p:cNvSpPr>
          <p:nvPr>
            <p:ph type="dt" sz="quarter" idx="10"/>
          </p:nvPr>
        </p:nvSpPr>
        <p:spPr/>
        <p:txBody>
          <a:bodyPr/>
          <a:lstStyle/>
          <a:p>
            <a:pPr>
              <a:defRPr/>
            </a:pPr>
            <a:r>
              <a:rPr lang="en-US" smtClean="0"/>
              <a:t>4 October 2016</a:t>
            </a:r>
            <a:endParaRPr lang="en-US"/>
          </a:p>
        </p:txBody>
      </p:sp>
      <p:sp>
        <p:nvSpPr>
          <p:cNvPr id="167" name="Slide Number Placeholder 3"/>
          <p:cNvSpPr>
            <a:spLocks noGrp="1"/>
          </p:cNvSpPr>
          <p:nvPr>
            <p:ph type="sldNum" sz="quarter" idx="11"/>
          </p:nvPr>
        </p:nvSpPr>
        <p:spPr/>
        <p:txBody>
          <a:bodyPr/>
          <a:lstStyle/>
          <a:p>
            <a:pPr>
              <a:defRPr/>
            </a:pPr>
            <a:fld id="{4AE2C186-09FA-4162-B012-37FF7B354B93}" type="slidenum">
              <a:rPr lang="en-US"/>
              <a:pPr>
                <a:defRPr/>
              </a:pPr>
              <a:t>72</a:t>
            </a:fld>
            <a:endParaRPr lang="en-US"/>
          </a:p>
        </p:txBody>
      </p:sp>
      <p:sp>
        <p:nvSpPr>
          <p:cNvPr id="168" name="Footer Placeholder 4"/>
          <p:cNvSpPr>
            <a:spLocks noGrp="1"/>
          </p:cNvSpPr>
          <p:nvPr>
            <p:ph type="ftr" sz="quarter" idx="12"/>
          </p:nvPr>
        </p:nvSpPr>
        <p:spPr/>
        <p:txBody>
          <a:bodyPr/>
          <a:lstStyle/>
          <a:p>
            <a:pPr>
              <a:defRPr/>
            </a:pPr>
            <a:r>
              <a:rPr lang="en-US" smtClean="0"/>
              <a:t>1999-2016 by Richard Alan Peters II</a:t>
            </a:r>
            <a:endParaRPr lang="en-US"/>
          </a:p>
        </p:txBody>
      </p:sp>
      <p:graphicFrame>
        <p:nvGraphicFramePr>
          <p:cNvPr id="209922" name="Group 2"/>
          <p:cNvGraphicFramePr>
            <a:graphicFrameLocks noGrp="1"/>
          </p:cNvGraphicFramePr>
          <p:nvPr/>
        </p:nvGraphicFramePr>
        <p:xfrm>
          <a:off x="7239000" y="4114800"/>
          <a:ext cx="1066800" cy="1069976"/>
        </p:xfrm>
        <a:graphic>
          <a:graphicData uri="http://schemas.openxmlformats.org/drawingml/2006/table">
            <a:tbl>
              <a:tblPr/>
              <a:tblGrid>
                <a:gridCol w="214313"/>
                <a:gridCol w="214312"/>
                <a:gridCol w="212725"/>
                <a:gridCol w="212725"/>
                <a:gridCol w="212725"/>
              </a:tblGrid>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bg1"/>
                          </a:solidFill>
                          <a:effectLst/>
                          <a:latin typeface="Arial" pitchFamily="34" charset="0"/>
                        </a:rPr>
                        <a:t>5</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6</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4</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8</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9</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8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7</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21602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2</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3</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A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1</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bl>
          </a:graphicData>
        </a:graphic>
      </p:graphicFrame>
      <p:graphicFrame>
        <p:nvGraphicFramePr>
          <p:cNvPr id="209960" name="Group 40"/>
          <p:cNvGraphicFramePr>
            <a:graphicFrameLocks noGrp="1"/>
          </p:cNvGraphicFramePr>
          <p:nvPr/>
        </p:nvGraphicFramePr>
        <p:xfrm>
          <a:off x="5257800" y="4114800"/>
          <a:ext cx="1066800" cy="1069976"/>
        </p:xfrm>
        <a:graphic>
          <a:graphicData uri="http://schemas.openxmlformats.org/drawingml/2006/table">
            <a:tbl>
              <a:tblPr/>
              <a:tblGrid>
                <a:gridCol w="214313"/>
                <a:gridCol w="214312"/>
                <a:gridCol w="212725"/>
                <a:gridCol w="212725"/>
                <a:gridCol w="212725"/>
              </a:tblGrid>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1</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2</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3</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A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602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4</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bg1"/>
                          </a:solidFill>
                          <a:effectLst/>
                          <a:latin typeface="Arial" pitchFamily="34" charset="0"/>
                        </a:rPr>
                        <a:t>5</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6</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7</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8</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9</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8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0737" name="Rectangle 78"/>
          <p:cNvSpPr>
            <a:spLocks noGrp="1" noChangeArrowheads="1"/>
          </p:cNvSpPr>
          <p:nvPr>
            <p:ph type="title"/>
          </p:nvPr>
        </p:nvSpPr>
        <p:spPr>
          <a:xfrm>
            <a:off x="457200" y="1181100"/>
            <a:ext cx="7772400" cy="723900"/>
          </a:xfrm>
        </p:spPr>
        <p:txBody>
          <a:bodyPr/>
          <a:lstStyle/>
          <a:p>
            <a:r>
              <a:rPr lang="en-US" altLang="en-US" dirty="0" smtClean="0"/>
              <a:t>Matlab’s </a:t>
            </a:r>
            <a:r>
              <a:rPr lang="en-US" altLang="en-US" sz="3200" dirty="0" err="1" smtClean="0">
                <a:latin typeface="Courier New" panose="02070309020205020404" pitchFamily="49" charset="0"/>
              </a:rPr>
              <a:t>fftshift</a:t>
            </a:r>
            <a:r>
              <a:rPr lang="en-US" altLang="en-US" dirty="0" smtClean="0"/>
              <a:t> and </a:t>
            </a:r>
            <a:r>
              <a:rPr lang="en-US" altLang="en-US" sz="3200" dirty="0" err="1" smtClean="0">
                <a:latin typeface="Courier New" panose="02070309020205020404" pitchFamily="49" charset="0"/>
              </a:rPr>
              <a:t>ifftshift</a:t>
            </a:r>
            <a:endParaRPr lang="en-US" altLang="en-US" sz="3200" dirty="0" smtClean="0">
              <a:latin typeface="Courier New" panose="02070309020205020404" pitchFamily="49" charset="0"/>
            </a:endParaRPr>
          </a:p>
        </p:txBody>
      </p:sp>
      <p:sp>
        <p:nvSpPr>
          <p:cNvPr id="70822" name="Rectangle 80"/>
          <p:cNvSpPr>
            <a:spLocks noChangeArrowheads="1"/>
          </p:cNvSpPr>
          <p:nvPr/>
        </p:nvSpPr>
        <p:spPr bwMode="auto">
          <a:xfrm>
            <a:off x="533400" y="2362200"/>
            <a:ext cx="4114800" cy="1066800"/>
          </a:xfrm>
          <a:prstGeom prst="rect">
            <a:avLst/>
          </a:prstGeom>
          <a:solidFill>
            <a:srgbClr val="FFFFCC"/>
          </a:solidFill>
          <a:ln>
            <a:noFill/>
          </a:ln>
          <a:effectLst>
            <a:outerShdw blurRad="63500" dist="63500" dir="2700000" algn="ctr" rotWithShape="0">
              <a:schemeClr val="tx1">
                <a:alpha val="50000"/>
              </a:schemeClr>
            </a:outerShdw>
          </a:effectLs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0823" name="Text Box 81"/>
          <p:cNvSpPr txBox="1">
            <a:spLocks noChangeArrowheads="1"/>
          </p:cNvSpPr>
          <p:nvPr/>
        </p:nvSpPr>
        <p:spPr bwMode="auto">
          <a:xfrm>
            <a:off x="609600" y="2422525"/>
            <a:ext cx="2743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urier New" panose="02070309020205020404" pitchFamily="49" charset="0"/>
              </a:rPr>
              <a:t>J = </a:t>
            </a:r>
            <a:r>
              <a:rPr lang="en-US" altLang="en-US" sz="2000" dirty="0" err="1">
                <a:latin typeface="Courier New" panose="02070309020205020404" pitchFamily="49" charset="0"/>
              </a:rPr>
              <a:t>fftshift</a:t>
            </a:r>
            <a:r>
              <a:rPr lang="en-US" altLang="en-US" sz="2000" dirty="0">
                <a:latin typeface="Courier New" panose="02070309020205020404" pitchFamily="49" charset="0"/>
              </a:rPr>
              <a:t>(I): </a:t>
            </a:r>
          </a:p>
        </p:txBody>
      </p:sp>
      <p:sp>
        <p:nvSpPr>
          <p:cNvPr id="70824" name="Text Box 82"/>
          <p:cNvSpPr txBox="1">
            <a:spLocks noChangeArrowheads="1"/>
          </p:cNvSpPr>
          <p:nvPr/>
        </p:nvSpPr>
        <p:spPr bwMode="auto">
          <a:xfrm>
            <a:off x="914400" y="2879725"/>
            <a:ext cx="3352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b="1">
                <a:latin typeface="Times New Roman" pitchFamily="18" charset="0"/>
              </a:rPr>
              <a:t>I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2000">
                <a:latin typeface="Times New Roman" pitchFamily="18" charset="0"/>
                <a:sym typeface="Symbol" pitchFamily="18" charset="2"/>
              </a:rPr>
              <a:t> </a:t>
            </a:r>
            <a:r>
              <a:rPr lang="en-US" altLang="en-US" sz="2000" b="1">
                <a:latin typeface="Times New Roman" pitchFamily="18" charset="0"/>
                <a:sym typeface="Symbol" pitchFamily="18" charset="2"/>
              </a:rPr>
              <a:t>J</a:t>
            </a:r>
            <a:r>
              <a:rPr lang="en-US" altLang="en-US" sz="2000" i="1">
                <a:latin typeface="Times New Roman" pitchFamily="18" charset="0"/>
                <a:sym typeface="Symbol" pitchFamily="18" charset="2"/>
              </a:rPr>
              <a:t> </a:t>
            </a:r>
            <a:r>
              <a:rPr lang="en-US" altLang="en-US" sz="2000">
                <a:latin typeface="Times New Roman" pitchFamily="18" charset="0"/>
                <a:sym typeface="Symbol" pitchFamily="18" charset="2"/>
              </a:rPr>
              <a:t>( </a:t>
            </a:r>
            <a:r>
              <a:rPr lang="en-US" altLang="en-US" sz="1600">
                <a:latin typeface="Times New Roman" pitchFamily="18" charset="0"/>
                <a:sym typeface="Symbol" pitchFamily="18" charset="2"/>
              </a:rPr>
              <a:t></a:t>
            </a:r>
            <a:r>
              <a:rPr lang="en-US" altLang="en-US" sz="1800" i="1">
                <a:latin typeface="Times New Roman" pitchFamily="18" charset="0"/>
              </a:rPr>
              <a:t>R</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1600">
                <a:latin typeface="Times New Roman" pitchFamily="18" charset="0"/>
                <a:sym typeface="Symbol" pitchFamily="18" charset="2"/>
              </a:rPr>
              <a:t></a:t>
            </a:r>
            <a:r>
              <a:rPr lang="en-US" altLang="en-US" sz="1800" i="1">
                <a:latin typeface="Times New Roman" pitchFamily="18" charset="0"/>
              </a:rPr>
              <a:t>C</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p>
        </p:txBody>
      </p:sp>
      <p:sp>
        <p:nvSpPr>
          <p:cNvPr id="70819" name="Rectangle 84"/>
          <p:cNvSpPr>
            <a:spLocks noChangeArrowheads="1"/>
          </p:cNvSpPr>
          <p:nvPr/>
        </p:nvSpPr>
        <p:spPr bwMode="auto">
          <a:xfrm>
            <a:off x="609600" y="4038600"/>
            <a:ext cx="4114800" cy="1066800"/>
          </a:xfrm>
          <a:prstGeom prst="rect">
            <a:avLst/>
          </a:prstGeom>
          <a:solidFill>
            <a:srgbClr val="FFFFCC"/>
          </a:solidFill>
          <a:ln>
            <a:noFill/>
          </a:ln>
          <a:effectLst>
            <a:outerShdw blurRad="63500" dist="63500" dir="2700000" algn="ctr" rotWithShape="0">
              <a:schemeClr val="tx1">
                <a:alpha val="50000"/>
              </a:schemeClr>
            </a:outerShdw>
          </a:effectLs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0820" name="Text Box 85"/>
          <p:cNvSpPr txBox="1">
            <a:spLocks noChangeArrowheads="1"/>
          </p:cNvSpPr>
          <p:nvPr/>
        </p:nvSpPr>
        <p:spPr bwMode="auto">
          <a:xfrm>
            <a:off x="685800" y="4098925"/>
            <a:ext cx="3200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urier New" panose="02070309020205020404" pitchFamily="49" charset="0"/>
              </a:rPr>
              <a:t>I = </a:t>
            </a:r>
            <a:r>
              <a:rPr lang="en-US" altLang="en-US" sz="2000" dirty="0" err="1">
                <a:latin typeface="Courier New" panose="02070309020205020404" pitchFamily="49" charset="0"/>
              </a:rPr>
              <a:t>ifftshift</a:t>
            </a:r>
            <a:r>
              <a:rPr lang="en-US" altLang="en-US" sz="2000" dirty="0">
                <a:latin typeface="Courier New" panose="02070309020205020404" pitchFamily="49" charset="0"/>
              </a:rPr>
              <a:t>(J):</a:t>
            </a:r>
          </a:p>
        </p:txBody>
      </p:sp>
      <p:sp>
        <p:nvSpPr>
          <p:cNvPr id="70821" name="Text Box 86"/>
          <p:cNvSpPr txBox="1">
            <a:spLocks noChangeArrowheads="1"/>
          </p:cNvSpPr>
          <p:nvPr/>
        </p:nvSpPr>
        <p:spPr bwMode="auto">
          <a:xfrm>
            <a:off x="990600" y="4556125"/>
            <a:ext cx="3352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b="1">
                <a:latin typeface="Times New Roman" pitchFamily="18" charset="0"/>
                <a:sym typeface="Symbol" pitchFamily="18" charset="2"/>
              </a:rPr>
              <a:t>J </a:t>
            </a:r>
            <a:r>
              <a:rPr lang="en-US" altLang="en-US" sz="2000">
                <a:latin typeface="Times New Roman" pitchFamily="18" charset="0"/>
                <a:sym typeface="Symbol" pitchFamily="18" charset="2"/>
              </a:rPr>
              <a:t>( </a:t>
            </a:r>
            <a:r>
              <a:rPr lang="en-US" altLang="en-US" sz="1600">
                <a:latin typeface="Times New Roman" pitchFamily="18" charset="0"/>
                <a:sym typeface="Symbol" pitchFamily="18" charset="2"/>
              </a:rPr>
              <a:t></a:t>
            </a:r>
            <a:r>
              <a:rPr lang="en-US" altLang="en-US" sz="1800" i="1">
                <a:latin typeface="Times New Roman" pitchFamily="18" charset="0"/>
              </a:rPr>
              <a:t>R</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1600">
                <a:latin typeface="Times New Roman" pitchFamily="18" charset="0"/>
                <a:sym typeface="Symbol" pitchFamily="18" charset="2"/>
              </a:rPr>
              <a:t></a:t>
            </a:r>
            <a:r>
              <a:rPr lang="en-US" altLang="en-US" sz="1800" i="1">
                <a:latin typeface="Times New Roman" pitchFamily="18" charset="0"/>
              </a:rPr>
              <a:t>C</a:t>
            </a:r>
            <a:r>
              <a:rPr lang="en-US" altLang="en-US" sz="1800">
                <a:latin typeface="Times New Roman" pitchFamily="18" charset="0"/>
              </a:rPr>
              <a:t>/2</a:t>
            </a:r>
            <a:r>
              <a:rPr lang="en-US" altLang="en-US" sz="1600">
                <a:latin typeface="Times New Roman" pitchFamily="18" charset="0"/>
                <a:sym typeface="Symbol" pitchFamily="18" charset="2"/>
              </a:rPr>
              <a:t>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 </a:t>
            </a:r>
            <a:r>
              <a:rPr lang="en-US" altLang="en-US" sz="2000">
                <a:latin typeface="Times New Roman" pitchFamily="18" charset="0"/>
                <a:sym typeface="Symbol" pitchFamily="18" charset="2"/>
              </a:rPr>
              <a:t></a:t>
            </a:r>
            <a:r>
              <a:rPr lang="en-US" altLang="en-US" sz="2000">
                <a:latin typeface="Times New Roman" pitchFamily="18" charset="0"/>
              </a:rPr>
              <a:t> </a:t>
            </a:r>
            <a:r>
              <a:rPr lang="en-US" altLang="en-US" sz="2000" b="1">
                <a:latin typeface="Times New Roman" pitchFamily="18" charset="0"/>
              </a:rPr>
              <a:t>I </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r>
              <a:rPr lang="en-US" altLang="en-US" sz="1800">
                <a:latin typeface="Times New Roman" pitchFamily="18" charset="0"/>
              </a:rPr>
              <a:t>1</a:t>
            </a:r>
            <a:r>
              <a:rPr lang="en-US" altLang="en-US" sz="2000">
                <a:latin typeface="Times New Roman" pitchFamily="18" charset="0"/>
              </a:rPr>
              <a:t>)</a:t>
            </a:r>
          </a:p>
        </p:txBody>
      </p:sp>
      <p:sp>
        <p:nvSpPr>
          <p:cNvPr id="70740" name="Text Box 87"/>
          <p:cNvSpPr txBox="1">
            <a:spLocks noChangeArrowheads="1"/>
          </p:cNvSpPr>
          <p:nvPr/>
        </p:nvSpPr>
        <p:spPr bwMode="auto">
          <a:xfrm>
            <a:off x="533400" y="5562600"/>
            <a:ext cx="6858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Times New Roman" pitchFamily="18" charset="0"/>
              </a:rPr>
              <a:t>where </a:t>
            </a:r>
            <a:r>
              <a:rPr lang="en-US" altLang="en-US" sz="1600" dirty="0">
                <a:latin typeface="Times New Roman" pitchFamily="18" charset="0"/>
                <a:sym typeface="Symbol" pitchFamily="18" charset="2"/>
              </a:rPr>
              <a:t></a:t>
            </a:r>
            <a:r>
              <a:rPr lang="en-US" altLang="en-US" sz="2000" i="1" dirty="0">
                <a:latin typeface="Times New Roman" pitchFamily="18" charset="0"/>
                <a:cs typeface="Times New Roman" pitchFamily="18" charset="0"/>
              </a:rPr>
              <a:t>x</a:t>
            </a:r>
            <a:r>
              <a:rPr lang="en-US" altLang="en-US" sz="1600" dirty="0">
                <a:latin typeface="Times New Roman" pitchFamily="18" charset="0"/>
                <a:sym typeface="Symbol" pitchFamily="18" charset="2"/>
              </a:rPr>
              <a:t></a:t>
            </a:r>
            <a:r>
              <a:rPr lang="en-US" altLang="en-US" sz="1600" dirty="0">
                <a:latin typeface="Courier New" panose="02070309020205020404" pitchFamily="49" charset="0"/>
                <a:sym typeface="Symbol" pitchFamily="18" charset="2"/>
              </a:rPr>
              <a:t> = floor(x) </a:t>
            </a:r>
            <a:r>
              <a:rPr lang="en-US" altLang="en-US" sz="1600" dirty="0">
                <a:latin typeface="Times New Roman" pitchFamily="18" charset="0"/>
                <a:sym typeface="Symbol" pitchFamily="18" charset="2"/>
              </a:rPr>
              <a:t>= </a:t>
            </a:r>
            <a:r>
              <a:rPr lang="en-US" altLang="en-US" sz="2000" dirty="0">
                <a:latin typeface="Times New Roman" pitchFamily="18" charset="0"/>
                <a:sym typeface="Symbol" pitchFamily="18" charset="2"/>
              </a:rPr>
              <a:t>the largest integer smaller than </a:t>
            </a:r>
            <a:r>
              <a:rPr lang="en-US" altLang="en-US" sz="2000" i="1" dirty="0">
                <a:latin typeface="Times New Roman" pitchFamily="18" charset="0"/>
                <a:sym typeface="Symbol" pitchFamily="18" charset="2"/>
              </a:rPr>
              <a:t>x</a:t>
            </a:r>
            <a:r>
              <a:rPr lang="en-US" altLang="en-US" sz="2000" dirty="0">
                <a:latin typeface="Times New Roman" pitchFamily="18" charset="0"/>
                <a:sym typeface="Symbol" pitchFamily="18" charset="2"/>
              </a:rPr>
              <a:t>.</a:t>
            </a:r>
            <a:endParaRPr lang="en-US" altLang="en-US" sz="2000" dirty="0">
              <a:latin typeface="Times New Roman" pitchFamily="18" charset="0"/>
            </a:endParaRPr>
          </a:p>
        </p:txBody>
      </p:sp>
      <p:graphicFrame>
        <p:nvGraphicFramePr>
          <p:cNvPr id="210008" name="Group 88"/>
          <p:cNvGraphicFramePr>
            <a:graphicFrameLocks noGrp="1"/>
          </p:cNvGraphicFramePr>
          <p:nvPr/>
        </p:nvGraphicFramePr>
        <p:xfrm>
          <a:off x="7239000" y="2438400"/>
          <a:ext cx="1066800" cy="1069976"/>
        </p:xfrm>
        <a:graphic>
          <a:graphicData uri="http://schemas.openxmlformats.org/drawingml/2006/table">
            <a:tbl>
              <a:tblPr/>
              <a:tblGrid>
                <a:gridCol w="214313"/>
                <a:gridCol w="214312"/>
                <a:gridCol w="212725"/>
                <a:gridCol w="212725"/>
                <a:gridCol w="212725"/>
              </a:tblGrid>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1</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2</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3</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A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602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4</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bg1"/>
                          </a:solidFill>
                          <a:effectLst/>
                          <a:latin typeface="Arial" pitchFamily="34" charset="0"/>
                        </a:rPr>
                        <a:t>5</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6</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7</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8</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9</a:t>
                      </a: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8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10046" name="Group 126"/>
          <p:cNvGraphicFramePr>
            <a:graphicFrameLocks noGrp="1"/>
          </p:cNvGraphicFramePr>
          <p:nvPr/>
        </p:nvGraphicFramePr>
        <p:xfrm>
          <a:off x="5257800" y="2438400"/>
          <a:ext cx="1066800" cy="1069976"/>
        </p:xfrm>
        <a:graphic>
          <a:graphicData uri="http://schemas.openxmlformats.org/drawingml/2006/table">
            <a:tbl>
              <a:tblPr/>
              <a:tblGrid>
                <a:gridCol w="214313"/>
                <a:gridCol w="214312"/>
                <a:gridCol w="212725"/>
                <a:gridCol w="212725"/>
                <a:gridCol w="212725"/>
              </a:tblGrid>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bg1"/>
                          </a:solidFill>
                          <a:effectLst/>
                          <a:latin typeface="Arial" pitchFamily="34" charset="0"/>
                        </a:rPr>
                        <a:t>5</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6</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4</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8</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9</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8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7</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216028">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13487">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2</a:t>
                      </a:r>
                    </a:p>
                  </a:txBody>
                  <a:tcPr marT="45747" marB="457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3</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A00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endParaRPr kumimoji="0" lang="en-US" sz="800" b="1" i="0" u="none" strike="noStrike" cap="none" normalizeH="0" baseline="0" smtClean="0">
                        <a:ln>
                          <a:noFill/>
                        </a:ln>
                        <a:solidFill>
                          <a:schemeClr val="tx1"/>
                        </a:solidFill>
                        <a:effectLst/>
                        <a:latin typeface="Arial" pitchFamily="34"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50000"/>
                        <a:buFont typeface="Monotype Sorts" pitchFamily="2" charset="2"/>
                        <a:buNone/>
                        <a:tabLst/>
                      </a:pPr>
                      <a:r>
                        <a:rPr kumimoji="0" lang="en-US" sz="800" b="1" i="0" u="none" strike="noStrike" cap="none" normalizeH="0" baseline="0" smtClean="0">
                          <a:ln>
                            <a:noFill/>
                          </a:ln>
                          <a:solidFill>
                            <a:schemeClr val="tx1"/>
                          </a:solidFill>
                          <a:effectLst/>
                          <a:latin typeface="Arial" pitchFamily="34" charset="0"/>
                        </a:rPr>
                        <a:t>1</a:t>
                      </a:r>
                    </a:p>
                  </a:txBody>
                  <a:tcPr marT="45747" marB="457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bl>
          </a:graphicData>
        </a:graphic>
      </p:graphicFrame>
      <p:sp>
        <p:nvSpPr>
          <p:cNvPr id="70817" name="Line 164"/>
          <p:cNvSpPr>
            <a:spLocks noChangeShapeType="1"/>
          </p:cNvSpPr>
          <p:nvPr/>
        </p:nvSpPr>
        <p:spPr bwMode="auto">
          <a:xfrm>
            <a:off x="6553200" y="2971800"/>
            <a:ext cx="45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0818" name="Line 165"/>
          <p:cNvSpPr>
            <a:spLocks noChangeShapeType="1"/>
          </p:cNvSpPr>
          <p:nvPr/>
        </p:nvSpPr>
        <p:spPr bwMode="auto">
          <a:xfrm>
            <a:off x="6553200" y="4648200"/>
            <a:ext cx="4572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2"/>
          <p:cNvSpPr>
            <a:spLocks noGrp="1"/>
          </p:cNvSpPr>
          <p:nvPr>
            <p:ph type="dt" sz="quarter" idx="10"/>
          </p:nvPr>
        </p:nvSpPr>
        <p:spPr/>
        <p:txBody>
          <a:bodyPr/>
          <a:lstStyle/>
          <a:p>
            <a:pPr>
              <a:defRPr/>
            </a:pPr>
            <a:r>
              <a:rPr lang="en-US" smtClean="0">
                <a:solidFill>
                  <a:srgbClr val="000000"/>
                </a:solidFill>
              </a:rPr>
              <a:t>4 October 2016</a:t>
            </a:r>
            <a:endParaRPr lang="en-US">
              <a:solidFill>
                <a:srgbClr val="000000"/>
              </a:solidFill>
            </a:endParaRPr>
          </a:p>
        </p:txBody>
      </p:sp>
      <p:sp>
        <p:nvSpPr>
          <p:cNvPr id="19" name="Slide Number Placeholder 3"/>
          <p:cNvSpPr>
            <a:spLocks noGrp="1"/>
          </p:cNvSpPr>
          <p:nvPr>
            <p:ph type="sldNum" sz="quarter" idx="11"/>
          </p:nvPr>
        </p:nvSpPr>
        <p:spPr/>
        <p:txBody>
          <a:bodyPr/>
          <a:lstStyle/>
          <a:p>
            <a:pPr>
              <a:defRPr/>
            </a:pPr>
            <a:fld id="{F937B759-498D-4383-9026-04901DF3C255}" type="slidenum">
              <a:rPr lang="en-US">
                <a:solidFill>
                  <a:srgbClr val="000000"/>
                </a:solidFill>
              </a:rPr>
              <a:pPr>
                <a:defRPr/>
              </a:pPr>
              <a:t>73</a:t>
            </a:fld>
            <a:endParaRPr lang="en-US">
              <a:solidFill>
                <a:srgbClr val="000000"/>
              </a:solidFill>
            </a:endParaRPr>
          </a:p>
        </p:txBody>
      </p:sp>
      <p:sp>
        <p:nvSpPr>
          <p:cNvPr id="20" name="Footer Placeholder 4"/>
          <p:cNvSpPr>
            <a:spLocks noGrp="1"/>
          </p:cNvSpPr>
          <p:nvPr>
            <p:ph type="ftr" sz="quarter" idx="12"/>
          </p:nvPr>
        </p:nvSpPr>
        <p:spPr/>
        <p:txBody>
          <a:bodyPr/>
          <a:lstStyle/>
          <a:p>
            <a:pPr>
              <a:defRPr/>
            </a:pPr>
            <a:r>
              <a:rPr lang="en-US" smtClean="0">
                <a:solidFill>
                  <a:srgbClr val="000000"/>
                </a:solidFill>
              </a:rPr>
              <a:t>1999-2016 by Richard Alan Peters II</a:t>
            </a:r>
            <a:endParaRPr lang="en-US">
              <a:solidFill>
                <a:srgbClr val="000000"/>
              </a:solidFill>
            </a:endParaRPr>
          </a:p>
        </p:txBody>
      </p:sp>
      <p:sp>
        <p:nvSpPr>
          <p:cNvPr id="54277" name="Rectangle 2"/>
          <p:cNvSpPr>
            <a:spLocks noGrp="1" noChangeArrowheads="1"/>
          </p:cNvSpPr>
          <p:nvPr>
            <p:ph type="title"/>
          </p:nvPr>
        </p:nvSpPr>
        <p:spPr>
          <a:xfrm>
            <a:off x="304800" y="914400"/>
            <a:ext cx="7772400" cy="723900"/>
          </a:xfrm>
        </p:spPr>
        <p:txBody>
          <a:bodyPr/>
          <a:lstStyle/>
          <a:p>
            <a:r>
              <a:rPr lang="en-US" altLang="en-US" sz="2800" dirty="0" smtClean="0"/>
              <a:t>Points on the Fourier Plane (of a Digital Image)</a:t>
            </a:r>
          </a:p>
        </p:txBody>
      </p:sp>
      <p:pic>
        <p:nvPicPr>
          <p:cNvPr id="54278" name="Picture 3" descr="FT-freq-1"/>
          <p:cNvPicPr>
            <a:picLocks noChangeAspect="1" noChangeArrowheads="1"/>
          </p:cNvPicPr>
          <p:nvPr/>
        </p:nvPicPr>
        <p:blipFill>
          <a:blip r:embed="rId3">
            <a:extLst>
              <a:ext uri="{28A0092B-C50C-407E-A947-70E740481C1C}">
                <a14:useLocalDpi xmlns:a14="http://schemas.microsoft.com/office/drawing/2010/main" val="0"/>
              </a:ext>
            </a:extLst>
          </a:blip>
          <a:srcRect l="32895" b="32877"/>
          <a:stretch>
            <a:fillRect/>
          </a:stretch>
        </p:blipFill>
        <p:spPr bwMode="auto">
          <a:xfrm>
            <a:off x="4724400" y="2133600"/>
            <a:ext cx="3730625" cy="3733800"/>
          </a:xfrm>
          <a:prstGeom prst="rect">
            <a:avLst/>
          </a:prstGeom>
          <a:noFill/>
          <a:ln>
            <a:noFill/>
          </a:ln>
          <a:effectLst>
            <a:outerShdw blurRad="63500" dist="63500" dir="8100000" algn="ctr" rotWithShape="0">
              <a:schemeClr val="tx1">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6"/>
          <p:cNvSpPr txBox="1">
            <a:spLocks noChangeArrowheads="1"/>
          </p:cNvSpPr>
          <p:nvPr/>
        </p:nvSpPr>
        <p:spPr bwMode="auto">
          <a:xfrm>
            <a:off x="5145088" y="1752600"/>
            <a:ext cx="1062037"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solidFill>
                  <a:srgbClr val="000000"/>
                </a:solidFill>
                <a:latin typeface="Times New Roman" pitchFamily="18" charset="0"/>
              </a:rPr>
              <a:t>-</a:t>
            </a:r>
            <a:r>
              <a:rPr lang="en-US" altLang="en-US" sz="1600" i="1" dirty="0">
                <a:solidFill>
                  <a:srgbClr val="000000"/>
                </a:solidFill>
                <a:latin typeface="Times New Roman" pitchFamily="18" charset="0"/>
              </a:rPr>
              <a:t>v</a:t>
            </a:r>
            <a:r>
              <a:rPr lang="en-US" altLang="en-US" sz="1400" dirty="0">
                <a:solidFill>
                  <a:srgbClr val="000000"/>
                </a:solidFill>
              </a:rPr>
              <a:t> direction</a:t>
            </a:r>
          </a:p>
        </p:txBody>
      </p:sp>
      <p:sp>
        <p:nvSpPr>
          <p:cNvPr id="54281" name="Text Box 7"/>
          <p:cNvSpPr txBox="1">
            <a:spLocks noChangeArrowheads="1"/>
          </p:cNvSpPr>
          <p:nvPr/>
        </p:nvSpPr>
        <p:spPr bwMode="auto">
          <a:xfrm rot="5400000">
            <a:off x="8152606" y="4769644"/>
            <a:ext cx="1004888"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i="1" dirty="0">
                <a:solidFill>
                  <a:srgbClr val="0099CC"/>
                </a:solidFill>
                <a:latin typeface="Times New Roman" pitchFamily="18" charset="0"/>
              </a:rPr>
              <a:t>u</a:t>
            </a:r>
            <a:r>
              <a:rPr lang="en-US" altLang="en-US" sz="1400" dirty="0">
                <a:solidFill>
                  <a:srgbClr val="0099CC"/>
                </a:solidFill>
              </a:rPr>
              <a:t> direction</a:t>
            </a:r>
          </a:p>
        </p:txBody>
      </p:sp>
      <p:sp>
        <p:nvSpPr>
          <p:cNvPr id="54282" name="Text Box 8"/>
          <p:cNvSpPr txBox="1">
            <a:spLocks noChangeArrowheads="1"/>
          </p:cNvSpPr>
          <p:nvPr/>
        </p:nvSpPr>
        <p:spPr bwMode="auto">
          <a:xfrm rot="5400000">
            <a:off x="7266704" y="4206744"/>
            <a:ext cx="1132041" cy="33855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smtClean="0">
                <a:solidFill>
                  <a:srgbClr val="FF0000"/>
                </a:solidFill>
                <a:latin typeface="Times New Roman" pitchFamily="18" charset="0"/>
                <a:sym typeface="Symbol"/>
              </a:rPr>
              <a:t> </a:t>
            </a:r>
            <a:r>
              <a:rPr lang="en-US" altLang="en-US" sz="1400" dirty="0" smtClean="0">
                <a:solidFill>
                  <a:srgbClr val="FF0000"/>
                </a:solidFill>
              </a:rPr>
              <a:t>direction</a:t>
            </a:r>
            <a:endParaRPr lang="en-US" altLang="en-US" sz="1400" dirty="0">
              <a:solidFill>
                <a:srgbClr val="FF0000"/>
              </a:solidFill>
            </a:endParaRPr>
          </a:p>
        </p:txBody>
      </p:sp>
      <p:sp>
        <p:nvSpPr>
          <p:cNvPr id="54283" name="Text Box 9"/>
          <p:cNvSpPr txBox="1">
            <a:spLocks noChangeArrowheads="1"/>
          </p:cNvSpPr>
          <p:nvPr/>
        </p:nvSpPr>
        <p:spPr bwMode="auto">
          <a:xfrm>
            <a:off x="5029200" y="5029200"/>
            <a:ext cx="574675"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0000"/>
                </a:solidFill>
                <a:latin typeface="Times New Roman" pitchFamily="18" charset="0"/>
              </a:rPr>
              <a:t>(</a:t>
            </a:r>
            <a:r>
              <a:rPr lang="en-US" altLang="en-US" sz="1600">
                <a:solidFill>
                  <a:srgbClr val="6600FF"/>
                </a:solidFill>
                <a:latin typeface="Times New Roman" pitchFamily="18" charset="0"/>
              </a:rPr>
              <a:t>0</a:t>
            </a:r>
            <a:r>
              <a:rPr lang="en-US" altLang="en-US" sz="1600">
                <a:solidFill>
                  <a:srgbClr val="000000"/>
                </a:solidFill>
                <a:latin typeface="Times New Roman" pitchFamily="18" charset="0"/>
              </a:rPr>
              <a:t>,0)</a:t>
            </a:r>
            <a:endParaRPr lang="en-US" altLang="en-US" sz="1400">
              <a:solidFill>
                <a:srgbClr val="000000"/>
              </a:solidFill>
            </a:endParaRPr>
          </a:p>
        </p:txBody>
      </p:sp>
      <p:sp>
        <p:nvSpPr>
          <p:cNvPr id="54285" name="Text Box 13"/>
          <p:cNvSpPr txBox="1">
            <a:spLocks noChangeArrowheads="1"/>
          </p:cNvSpPr>
          <p:nvPr/>
        </p:nvSpPr>
        <p:spPr bwMode="auto">
          <a:xfrm>
            <a:off x="288925" y="3019425"/>
            <a:ext cx="4359275" cy="3381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0000"/>
                </a:solidFill>
                <a:latin typeface="Times New Roman" pitchFamily="18" charset="0"/>
              </a:rPr>
              <a:t>and the wavelength in the wavefront direction is</a:t>
            </a:r>
            <a:endParaRPr lang="en-US" altLang="en-US" sz="1600">
              <a:solidFill>
                <a:srgbClr val="000000"/>
              </a:solidFill>
              <a:latin typeface="Times New Roman" pitchFamily="18" charset="0"/>
              <a:cs typeface="Times New Roman" pitchFamily="18" charset="0"/>
            </a:endParaRPr>
          </a:p>
        </p:txBody>
      </p:sp>
      <p:sp>
        <p:nvSpPr>
          <p:cNvPr id="54287" name="Text Box 16"/>
          <p:cNvSpPr txBox="1">
            <a:spLocks noChangeArrowheads="1"/>
          </p:cNvSpPr>
          <p:nvPr/>
        </p:nvSpPr>
        <p:spPr bwMode="auto">
          <a:xfrm>
            <a:off x="6053138" y="3048000"/>
            <a:ext cx="1719262"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0000"/>
                </a:solidFill>
              </a:rPr>
              <a:t>of a digital image</a:t>
            </a:r>
          </a:p>
        </p:txBody>
      </p:sp>
      <p:sp>
        <p:nvSpPr>
          <p:cNvPr id="54289" name="Text Box 17"/>
          <p:cNvSpPr txBox="1">
            <a:spLocks noChangeArrowheads="1"/>
          </p:cNvSpPr>
          <p:nvPr/>
        </p:nvSpPr>
        <p:spPr bwMode="auto">
          <a:xfrm>
            <a:off x="6553200" y="5400675"/>
            <a:ext cx="1906588" cy="738188"/>
          </a:xfrm>
          <a:prstGeom prst="rect">
            <a:avLst/>
          </a:prstGeom>
          <a:solidFill>
            <a:srgbClr val="FFFFCC"/>
          </a:solidFill>
          <a:ln>
            <a:noFill/>
          </a:ln>
          <a:effectLst>
            <a:outerShdw blurRad="63500" dist="635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solidFill>
                  <a:srgbClr val="000000"/>
                </a:solidFill>
                <a:latin typeface="Comic Sans MS" pitchFamily="66" charset="0"/>
              </a:rPr>
              <a:t>Note that the wave front direction = </a:t>
            </a:r>
            <a:r>
              <a:rPr lang="el-GR" altLang="en-US" sz="1400">
                <a:solidFill>
                  <a:srgbClr val="000000"/>
                </a:solidFill>
                <a:latin typeface="Comic Sans MS" pitchFamily="66" charset="0"/>
              </a:rPr>
              <a:t>θ</a:t>
            </a:r>
            <a:r>
              <a:rPr lang="en-US" altLang="en-US" sz="1400">
                <a:solidFill>
                  <a:srgbClr val="000000"/>
                </a:solidFill>
                <a:latin typeface="Comic Sans MS" pitchFamily="66" charset="0"/>
              </a:rPr>
              <a:t> only if R=C.</a:t>
            </a:r>
          </a:p>
        </p:txBody>
      </p:sp>
      <p:sp>
        <p:nvSpPr>
          <p:cNvPr id="54290" name="Text Box 10"/>
          <p:cNvSpPr txBox="1">
            <a:spLocks noChangeArrowheads="1"/>
          </p:cNvSpPr>
          <p:nvPr/>
        </p:nvSpPr>
        <p:spPr bwMode="auto">
          <a:xfrm>
            <a:off x="288925" y="1574800"/>
            <a:ext cx="4435475" cy="10779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dirty="0">
                <a:solidFill>
                  <a:srgbClr val="000000"/>
                </a:solidFill>
                <a:latin typeface="Times New Roman" pitchFamily="18" charset="0"/>
              </a:rPr>
              <a:t>In the Fourier transform of an </a:t>
            </a:r>
            <a:r>
              <a:rPr lang="en-US" altLang="en-US" sz="1600" i="1" dirty="0" smtClean="0">
                <a:solidFill>
                  <a:srgbClr val="000000"/>
                </a:solidFill>
                <a:latin typeface="Times New Roman" pitchFamily="18" charset="0"/>
              </a:rPr>
              <a:t>R</a:t>
            </a:r>
            <a:r>
              <a:rPr lang="en-US" altLang="en-US" sz="1600" dirty="0" smtClean="0">
                <a:solidFill>
                  <a:srgbClr val="000000"/>
                </a:solidFill>
                <a:latin typeface="Times New Roman" pitchFamily="18" charset="0"/>
                <a:sym typeface="Symbol"/>
              </a:rPr>
              <a:t></a:t>
            </a:r>
            <a:r>
              <a:rPr lang="en-US" altLang="en-US" sz="1600" i="1" dirty="0" smtClean="0">
                <a:solidFill>
                  <a:srgbClr val="000000"/>
                </a:solidFill>
                <a:latin typeface="Times New Roman" pitchFamily="18" charset="0"/>
              </a:rPr>
              <a:t>C </a:t>
            </a:r>
            <a:r>
              <a:rPr lang="en-US" altLang="en-US" sz="1600" dirty="0" smtClean="0">
                <a:solidFill>
                  <a:srgbClr val="000000"/>
                </a:solidFill>
                <a:latin typeface="Times New Roman" pitchFamily="18" charset="0"/>
                <a:cs typeface="Times New Roman" pitchFamily="18" charset="0"/>
              </a:rPr>
              <a:t>digital </a:t>
            </a:r>
            <a:r>
              <a:rPr lang="en-US" altLang="en-US" sz="1600" dirty="0">
                <a:solidFill>
                  <a:srgbClr val="000000"/>
                </a:solidFill>
                <a:latin typeface="Times New Roman" pitchFamily="18" charset="0"/>
                <a:cs typeface="Times New Roman" pitchFamily="18" charset="0"/>
              </a:rPr>
              <a:t>image, positions </a:t>
            </a:r>
            <a:r>
              <a:rPr lang="en-US" altLang="en-US" sz="1600" i="1" dirty="0">
                <a:solidFill>
                  <a:srgbClr val="000000"/>
                </a:solidFill>
                <a:latin typeface="Times New Roman" pitchFamily="18" charset="0"/>
                <a:cs typeface="Times New Roman" pitchFamily="18" charset="0"/>
              </a:rPr>
              <a:t>u</a:t>
            </a:r>
            <a:r>
              <a:rPr lang="en-US" altLang="en-US" sz="1600" dirty="0">
                <a:solidFill>
                  <a:srgbClr val="000000"/>
                </a:solidFill>
                <a:latin typeface="Times New Roman" pitchFamily="18" charset="0"/>
                <a:cs typeface="Times New Roman" pitchFamily="18" charset="0"/>
              </a:rPr>
              <a:t> and </a:t>
            </a:r>
            <a:r>
              <a:rPr lang="en-US" altLang="en-US" sz="1600" i="1" dirty="0">
                <a:solidFill>
                  <a:srgbClr val="000000"/>
                </a:solidFill>
                <a:latin typeface="Times New Roman" pitchFamily="18" charset="0"/>
                <a:cs typeface="Times New Roman" pitchFamily="18" charset="0"/>
              </a:rPr>
              <a:t>v</a:t>
            </a:r>
            <a:r>
              <a:rPr lang="en-US" altLang="en-US" sz="1600" dirty="0">
                <a:solidFill>
                  <a:srgbClr val="000000"/>
                </a:solidFill>
                <a:latin typeface="Times New Roman" pitchFamily="18" charset="0"/>
                <a:cs typeface="Times New Roman" pitchFamily="18" charset="0"/>
              </a:rPr>
              <a:t> indicate the number of repetitions of the sinusoid in those directions. </a:t>
            </a:r>
            <a:r>
              <a:rPr lang="en-US" altLang="en-US" sz="1600" dirty="0">
                <a:solidFill>
                  <a:srgbClr val="000000"/>
                </a:solidFill>
                <a:latin typeface="Times New Roman" pitchFamily="18" charset="0"/>
                <a:cs typeface="Times New Roman" pitchFamily="18" charset="0"/>
                <a:sym typeface="Symbol" pitchFamily="18" charset="2"/>
              </a:rPr>
              <a:t>Therefore the wavelengths </a:t>
            </a:r>
            <a:r>
              <a:rPr lang="en-US" altLang="en-US" sz="1600" dirty="0">
                <a:solidFill>
                  <a:srgbClr val="000000"/>
                </a:solidFill>
                <a:latin typeface="Times New Roman" pitchFamily="18" charset="0"/>
                <a:cs typeface="Times New Roman" pitchFamily="18" charset="0"/>
              </a:rPr>
              <a:t>along the column and row axes</a:t>
            </a:r>
            <a:r>
              <a:rPr lang="en-US" altLang="en-US" sz="1600" dirty="0">
                <a:solidFill>
                  <a:srgbClr val="000000"/>
                </a:solidFill>
                <a:latin typeface="Times New Roman" pitchFamily="18" charset="0"/>
                <a:cs typeface="Times New Roman" pitchFamily="18" charset="0"/>
                <a:sym typeface="Symbol" pitchFamily="18" charset="2"/>
              </a:rPr>
              <a:t> are </a:t>
            </a:r>
            <a:endParaRPr lang="en-US" altLang="en-US" sz="1600" dirty="0">
              <a:solidFill>
                <a:srgbClr val="000000"/>
              </a:solidFill>
              <a:latin typeface="Times New Roman" pitchFamily="18" charset="0"/>
              <a:cs typeface="Times New Roman" pitchFamily="18" charset="0"/>
            </a:endParaRPr>
          </a:p>
        </p:txBody>
      </p:sp>
      <p:sp>
        <p:nvSpPr>
          <p:cNvPr id="54291" name="Text Box 12"/>
          <p:cNvSpPr txBox="1">
            <a:spLocks noChangeArrowheads="1"/>
          </p:cNvSpPr>
          <p:nvPr/>
        </p:nvSpPr>
        <p:spPr bwMode="auto">
          <a:xfrm>
            <a:off x="288925" y="5346700"/>
            <a:ext cx="3902075"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0000"/>
                </a:solidFill>
                <a:latin typeface="Times New Roman" pitchFamily="18" charset="0"/>
              </a:rPr>
              <a:t>The wavefront direction is given by</a:t>
            </a:r>
            <a:endParaRPr lang="en-US" altLang="en-US" sz="1600">
              <a:solidFill>
                <a:srgbClr val="000000"/>
              </a:solidFill>
              <a:latin typeface="Times New Roman" pitchFamily="18" charset="0"/>
              <a:cs typeface="Times New Roman" pitchFamily="18" charset="0"/>
            </a:endParaRPr>
          </a:p>
        </p:txBody>
      </p:sp>
      <p:sp>
        <p:nvSpPr>
          <p:cNvPr id="54295" name="Text Box 17"/>
          <p:cNvSpPr txBox="1">
            <a:spLocks noChangeArrowheads="1"/>
          </p:cNvSpPr>
          <p:nvPr/>
        </p:nvSpPr>
        <p:spPr bwMode="auto">
          <a:xfrm>
            <a:off x="3581400" y="5675313"/>
            <a:ext cx="1066800" cy="468312"/>
          </a:xfrm>
          <a:prstGeom prst="rect">
            <a:avLst/>
          </a:prstGeom>
          <a:solidFill>
            <a:srgbClr val="FFFFCC"/>
          </a:solidFill>
          <a:ln>
            <a:noFill/>
          </a:ln>
          <a:effectLst>
            <a:outerShdw blurRad="63500" dist="63500" dir="8100000" algn="ctr" rotWithShape="0">
              <a:schemeClr val="tx1">
                <a:alpha val="50000"/>
              </a:schemeClr>
            </a:outerShdw>
          </a:effectLst>
          <a:extLst/>
        </p:spPr>
        <p:txBody>
          <a:bodyPr bIns="36576">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lnSpc>
                <a:spcPts val="1000"/>
              </a:lnSpc>
            </a:pPr>
            <a:r>
              <a:rPr lang="en-US" altLang="en-US" sz="1200" dirty="0">
                <a:solidFill>
                  <a:srgbClr val="000000"/>
                </a:solidFill>
                <a:latin typeface="Comic Sans MS" pitchFamily="66" charset="0"/>
              </a:rPr>
              <a:t>row freq.</a:t>
            </a:r>
          </a:p>
          <a:p>
            <a:pPr algn="ctr">
              <a:lnSpc>
                <a:spcPts val="1000"/>
              </a:lnSpc>
            </a:pPr>
            <a:r>
              <a:rPr lang="en-US" altLang="en-US" sz="1200" dirty="0">
                <a:solidFill>
                  <a:srgbClr val="000000"/>
                </a:solidFill>
                <a:latin typeface="Comic Sans MS" pitchFamily="66" charset="0"/>
              </a:rPr>
              <a:t>──────── column freq.</a:t>
            </a:r>
          </a:p>
        </p:txBody>
      </p:sp>
      <p:sp>
        <p:nvSpPr>
          <p:cNvPr id="54293" name="Text Box 14"/>
          <p:cNvSpPr txBox="1">
            <a:spLocks noChangeArrowheads="1"/>
          </p:cNvSpPr>
          <p:nvPr/>
        </p:nvSpPr>
        <p:spPr bwMode="auto">
          <a:xfrm>
            <a:off x="288925" y="3860800"/>
            <a:ext cx="4359275" cy="5857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solidFill>
                  <a:srgbClr val="000000"/>
                </a:solidFill>
                <a:latin typeface="Times New Roman" pitchFamily="18" charset="0"/>
              </a:rPr>
              <a:t>The frequency is the fraction of the sinusoid traversed over one pixel,</a:t>
            </a:r>
            <a:endParaRPr lang="en-US" altLang="en-US" sz="1600">
              <a:solidFill>
                <a:srgbClr val="00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47415129"/>
              </p:ext>
            </p:extLst>
          </p:nvPr>
        </p:nvGraphicFramePr>
        <p:xfrm>
          <a:off x="990600" y="2667000"/>
          <a:ext cx="2590380" cy="342900"/>
        </p:xfrm>
        <a:graphic>
          <a:graphicData uri="http://schemas.openxmlformats.org/presentationml/2006/ole">
            <mc:AlternateContent xmlns:mc="http://schemas.openxmlformats.org/markup-compatibility/2006">
              <mc:Choice xmlns:v="urn:schemas-microsoft-com:vml" Requires="v">
                <p:oleObj spid="_x0000_s114910" name="Equation" r:id="rId4" imgW="1726920" imgH="228600" progId="Equation.DSMT4">
                  <p:embed/>
                </p:oleObj>
              </mc:Choice>
              <mc:Fallback>
                <p:oleObj name="Equation" r:id="rId4" imgW="1726920" imgH="228600" progId="Equation.DSMT4">
                  <p:embed/>
                  <p:pic>
                    <p:nvPicPr>
                      <p:cNvPr id="0" name=""/>
                      <p:cNvPicPr/>
                      <p:nvPr/>
                    </p:nvPicPr>
                    <p:blipFill>
                      <a:blip r:embed="rId5"/>
                      <a:stretch>
                        <a:fillRect/>
                      </a:stretch>
                    </p:blipFill>
                    <p:spPr>
                      <a:xfrm>
                        <a:off x="990600" y="2667000"/>
                        <a:ext cx="2590380" cy="3429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04818322"/>
              </p:ext>
            </p:extLst>
          </p:nvPr>
        </p:nvGraphicFramePr>
        <p:xfrm>
          <a:off x="4724400" y="3327400"/>
          <a:ext cx="914400" cy="198438"/>
        </p:xfrm>
        <a:graphic>
          <a:graphicData uri="http://schemas.openxmlformats.org/presentationml/2006/ole">
            <mc:AlternateContent xmlns:mc="http://schemas.openxmlformats.org/markup-compatibility/2006">
              <mc:Choice xmlns:v="urn:schemas-microsoft-com:vml" Requires="v">
                <p:oleObj spid="_x0000_s114911"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724400" y="3327400"/>
                        <a:ext cx="914400" cy="19843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009343991"/>
              </p:ext>
            </p:extLst>
          </p:nvPr>
        </p:nvGraphicFramePr>
        <p:xfrm>
          <a:off x="963672" y="3337345"/>
          <a:ext cx="2552580" cy="532980"/>
        </p:xfrm>
        <a:graphic>
          <a:graphicData uri="http://schemas.openxmlformats.org/presentationml/2006/ole">
            <mc:AlternateContent xmlns:mc="http://schemas.openxmlformats.org/markup-compatibility/2006">
              <mc:Choice xmlns:v="urn:schemas-microsoft-com:vml" Requires="v">
                <p:oleObj spid="_x0000_s114912" name="Equation" r:id="rId8" imgW="1701720" imgH="355320" progId="Equation.DSMT4">
                  <p:embed/>
                </p:oleObj>
              </mc:Choice>
              <mc:Fallback>
                <p:oleObj name="Equation" r:id="rId8" imgW="1701720" imgH="355320" progId="Equation.DSMT4">
                  <p:embed/>
                  <p:pic>
                    <p:nvPicPr>
                      <p:cNvPr id="0" name=""/>
                      <p:cNvPicPr/>
                      <p:nvPr/>
                    </p:nvPicPr>
                    <p:blipFill>
                      <a:blip r:embed="rId9"/>
                      <a:stretch>
                        <a:fillRect/>
                      </a:stretch>
                    </p:blipFill>
                    <p:spPr>
                      <a:xfrm>
                        <a:off x="963672" y="3337345"/>
                        <a:ext cx="2552580" cy="53298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639922192"/>
              </p:ext>
            </p:extLst>
          </p:nvPr>
        </p:nvGraphicFramePr>
        <p:xfrm>
          <a:off x="800100" y="4419600"/>
          <a:ext cx="3162300" cy="952500"/>
        </p:xfrm>
        <a:graphic>
          <a:graphicData uri="http://schemas.openxmlformats.org/presentationml/2006/ole">
            <mc:AlternateContent xmlns:mc="http://schemas.openxmlformats.org/markup-compatibility/2006">
              <mc:Choice xmlns:v="urn:schemas-microsoft-com:vml" Requires="v">
                <p:oleObj spid="_x0000_s114913" name="Equation" r:id="rId10" imgW="2108160" imgH="634680" progId="Equation.DSMT4">
                  <p:embed/>
                </p:oleObj>
              </mc:Choice>
              <mc:Fallback>
                <p:oleObj name="Equation" r:id="rId10" imgW="2108160" imgH="634680" progId="Equation.DSMT4">
                  <p:embed/>
                  <p:pic>
                    <p:nvPicPr>
                      <p:cNvPr id="0" name=""/>
                      <p:cNvPicPr/>
                      <p:nvPr/>
                    </p:nvPicPr>
                    <p:blipFill>
                      <a:blip r:embed="rId11"/>
                      <a:stretch>
                        <a:fillRect/>
                      </a:stretch>
                    </p:blipFill>
                    <p:spPr>
                      <a:xfrm>
                        <a:off x="800100" y="4419600"/>
                        <a:ext cx="3162300" cy="9525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140780733"/>
              </p:ext>
            </p:extLst>
          </p:nvPr>
        </p:nvGraphicFramePr>
        <p:xfrm>
          <a:off x="828675" y="5681663"/>
          <a:ext cx="2571750" cy="455612"/>
        </p:xfrm>
        <a:graphic>
          <a:graphicData uri="http://schemas.openxmlformats.org/presentationml/2006/ole">
            <mc:AlternateContent xmlns:mc="http://schemas.openxmlformats.org/markup-compatibility/2006">
              <mc:Choice xmlns:v="urn:schemas-microsoft-com:vml" Requires="v">
                <p:oleObj spid="_x0000_s114914" name="Equation" r:id="rId12" imgW="1714320" imgH="304560" progId="Equation.DSMT4">
                  <p:embed/>
                </p:oleObj>
              </mc:Choice>
              <mc:Fallback>
                <p:oleObj name="Equation" r:id="rId12" imgW="1714320" imgH="304560" progId="Equation.DSMT4">
                  <p:embed/>
                  <p:pic>
                    <p:nvPicPr>
                      <p:cNvPr id="0" name=""/>
                      <p:cNvPicPr/>
                      <p:nvPr/>
                    </p:nvPicPr>
                    <p:blipFill>
                      <a:blip r:embed="rId13"/>
                      <a:stretch>
                        <a:fillRect/>
                      </a:stretch>
                    </p:blipFill>
                    <p:spPr>
                      <a:xfrm>
                        <a:off x="828675" y="5681663"/>
                        <a:ext cx="2571750" cy="455612"/>
                      </a:xfrm>
                      <a:prstGeom prst="rect">
                        <a:avLst/>
                      </a:prstGeom>
                    </p:spPr>
                  </p:pic>
                </p:oleObj>
              </mc:Fallback>
            </mc:AlternateContent>
          </a:graphicData>
        </a:graphic>
      </p:graphicFrame>
    </p:spTree>
    <p:extLst>
      <p:ext uri="{BB962C8B-B14F-4D97-AF65-F5344CB8AC3E}">
        <p14:creationId xmlns:p14="http://schemas.microsoft.com/office/powerpoint/2010/main" val="20697332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quarter" idx="10"/>
          </p:nvPr>
        </p:nvSpPr>
        <p:spPr/>
        <p:txBody>
          <a:bodyPr/>
          <a:lstStyle/>
          <a:p>
            <a:pPr>
              <a:defRPr/>
            </a:pPr>
            <a:r>
              <a:rPr lang="en-US" smtClean="0"/>
              <a:t>4 October 2016</a:t>
            </a:r>
            <a:endParaRPr lang="en-US"/>
          </a:p>
        </p:txBody>
      </p:sp>
      <p:sp>
        <p:nvSpPr>
          <p:cNvPr id="4" name="Slide Number Placeholder 3"/>
          <p:cNvSpPr>
            <a:spLocks noGrp="1"/>
          </p:cNvSpPr>
          <p:nvPr>
            <p:ph type="sldNum" sz="quarter" idx="11"/>
          </p:nvPr>
        </p:nvSpPr>
        <p:spPr/>
        <p:txBody>
          <a:bodyPr/>
          <a:lstStyle/>
          <a:p>
            <a:pPr>
              <a:defRPr/>
            </a:pPr>
            <a:fld id="{9FD9938E-6776-4D28-A99F-539055C6DB18}" type="slidenum">
              <a:rPr lang="en-US" smtClean="0"/>
              <a:pPr>
                <a:defRPr/>
              </a:pPr>
              <a:t>74</a:t>
            </a:fld>
            <a:endParaRPr lang="en-US"/>
          </a:p>
        </p:txBody>
      </p:sp>
      <p:sp>
        <p:nvSpPr>
          <p:cNvPr id="5"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2709" name="Rectangle 2"/>
          <p:cNvSpPr>
            <a:spLocks noGrp="1" noChangeArrowheads="1"/>
          </p:cNvSpPr>
          <p:nvPr>
            <p:ph type="title"/>
          </p:nvPr>
        </p:nvSpPr>
        <p:spPr>
          <a:xfrm>
            <a:off x="304800" y="914400"/>
            <a:ext cx="7772400" cy="723900"/>
          </a:xfrm>
        </p:spPr>
        <p:txBody>
          <a:bodyPr/>
          <a:lstStyle/>
          <a:p>
            <a:r>
              <a:rPr lang="en-US" altLang="en-US" sz="2800" smtClean="0"/>
              <a:t>Geometrical Derivation of Wavelength</a:t>
            </a:r>
          </a:p>
        </p:txBody>
      </p:sp>
      <p:pic>
        <p:nvPicPr>
          <p:cNvPr id="72710" name="Picture 7"/>
          <p:cNvPicPr>
            <a:picLocks noChangeAspect="1"/>
          </p:cNvPicPr>
          <p:nvPr/>
        </p:nvPicPr>
        <p:blipFill>
          <a:blip r:embed="rId2">
            <a:extLst>
              <a:ext uri="{28A0092B-C50C-407E-A947-70E740481C1C}">
                <a14:useLocalDpi xmlns:a14="http://schemas.microsoft.com/office/drawing/2010/main" val="0"/>
              </a:ext>
            </a:extLst>
          </a:blip>
          <a:srcRect r="5637"/>
          <a:stretch>
            <a:fillRect/>
          </a:stretch>
        </p:blipFill>
        <p:spPr bwMode="auto">
          <a:xfrm>
            <a:off x="5181600" y="1600200"/>
            <a:ext cx="36671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60363" y="1839913"/>
            <a:ext cx="4745037" cy="4092575"/>
          </a:xfrm>
          <a:prstGeom prst="rect">
            <a:avLst/>
          </a:prstGeom>
          <a:noFill/>
        </p:spPr>
        <p:txBody>
          <a:bodyPr>
            <a:spAutoFit/>
          </a:bodyPr>
          <a:lstStyle/>
          <a:p>
            <a:pPr algn="l">
              <a:defRPr/>
            </a:pPr>
            <a:r>
              <a:rPr lang="en-US" sz="2000" dirty="0">
                <a:latin typeface="+mj-lt"/>
              </a:rPr>
              <a:t>Since the wavelength of a horizontal</a:t>
            </a:r>
            <a:r>
              <a:rPr lang="en-US" sz="2000" baseline="30000" dirty="0">
                <a:latin typeface="+mj-lt"/>
              </a:rPr>
              <a:t>*</a:t>
            </a:r>
            <a:r>
              <a:rPr lang="en-US" sz="2000" dirty="0">
                <a:latin typeface="+mj-lt"/>
              </a:rPr>
              <a:t> wave is </a:t>
            </a:r>
            <a:r>
              <a:rPr lang="en-US" sz="2000" i="1" dirty="0">
                <a:latin typeface="+mj-lt"/>
              </a:rPr>
              <a:t>R</a:t>
            </a:r>
            <a:r>
              <a:rPr lang="en-US" sz="2000" dirty="0">
                <a:latin typeface="+mj-lt"/>
              </a:rPr>
              <a:t>/</a:t>
            </a:r>
            <a:r>
              <a:rPr lang="en-US" sz="2000" i="1" dirty="0">
                <a:latin typeface="+mj-lt"/>
              </a:rPr>
              <a:t>v</a:t>
            </a:r>
            <a:r>
              <a:rPr lang="en-US" sz="2000" dirty="0">
                <a:latin typeface="+mj-lt"/>
              </a:rPr>
              <a:t> and that of a vertical is </a:t>
            </a:r>
            <a:r>
              <a:rPr lang="en-US" sz="2000" i="1" dirty="0">
                <a:latin typeface="+mj-lt"/>
              </a:rPr>
              <a:t>C</a:t>
            </a:r>
            <a:r>
              <a:rPr lang="en-US" sz="2000" dirty="0">
                <a:latin typeface="+mj-lt"/>
              </a:rPr>
              <a:t>/</a:t>
            </a:r>
            <a:r>
              <a:rPr lang="en-US" sz="2000" i="1" dirty="0">
                <a:latin typeface="+mj-lt"/>
              </a:rPr>
              <a:t>u</a:t>
            </a:r>
            <a:r>
              <a:rPr lang="en-US" sz="2000" dirty="0">
                <a:latin typeface="+mj-lt"/>
              </a:rPr>
              <a:t>, the line segment, </a:t>
            </a:r>
            <a:r>
              <a:rPr lang="en-US" sz="2000" i="1" dirty="0">
                <a:latin typeface="+mj-lt"/>
              </a:rPr>
              <a:t>h</a:t>
            </a:r>
            <a:r>
              <a:rPr lang="en-US" sz="2000" dirty="0">
                <a:latin typeface="+mj-lt"/>
              </a:rPr>
              <a:t>, that connects the two distances is parallel to the wavefront. The wavelength is the “altitude” of the triangle w.r.t. </a:t>
            </a:r>
            <a:r>
              <a:rPr lang="en-US" sz="2000" i="1" dirty="0">
                <a:latin typeface="+mj-lt"/>
              </a:rPr>
              <a:t>h</a:t>
            </a:r>
            <a:r>
              <a:rPr lang="en-US" sz="2000" dirty="0">
                <a:latin typeface="+mj-lt"/>
              </a:rPr>
              <a:t> (the perpendicular to </a:t>
            </a:r>
            <a:r>
              <a:rPr lang="en-US" sz="2000" i="1" dirty="0">
                <a:latin typeface="+mj-lt"/>
              </a:rPr>
              <a:t>h</a:t>
            </a:r>
            <a:r>
              <a:rPr lang="en-US" sz="2000" dirty="0">
                <a:latin typeface="+mj-lt"/>
              </a:rPr>
              <a:t> that intersects the origin).  The area of the triangle, one half of base times height, is independent of the leg that is taken to be the base.  Equate the expression with base </a:t>
            </a:r>
            <a:r>
              <a:rPr lang="en-US" sz="2000" i="1" dirty="0">
                <a:latin typeface="+mj-lt"/>
              </a:rPr>
              <a:t>C</a:t>
            </a:r>
            <a:r>
              <a:rPr lang="en-US" sz="2000" dirty="0">
                <a:latin typeface="+mj-lt"/>
              </a:rPr>
              <a:t>/</a:t>
            </a:r>
            <a:r>
              <a:rPr lang="en-US" sz="2000" i="1" dirty="0">
                <a:latin typeface="+mj-lt"/>
              </a:rPr>
              <a:t>u</a:t>
            </a:r>
            <a:r>
              <a:rPr lang="en-US" sz="2000" dirty="0">
                <a:latin typeface="+mj-lt"/>
              </a:rPr>
              <a:t> to that with base </a:t>
            </a:r>
            <a:r>
              <a:rPr lang="en-US" sz="2000" i="1" dirty="0">
                <a:latin typeface="+mj-lt"/>
              </a:rPr>
              <a:t>h</a:t>
            </a:r>
            <a:r>
              <a:rPr lang="en-US" sz="2000" dirty="0">
                <a:latin typeface="+mj-lt"/>
              </a:rPr>
              <a:t>, to find </a:t>
            </a:r>
            <a:r>
              <a:rPr lang="en-US" sz="2000" dirty="0">
                <a:latin typeface="+mj-lt"/>
                <a:sym typeface="Symbol"/>
              </a:rPr>
              <a:t> w.r.t </a:t>
            </a:r>
            <a:r>
              <a:rPr lang="en-US" sz="2000" i="1" dirty="0">
                <a:latin typeface="+mj-lt"/>
                <a:sym typeface="Symbol"/>
              </a:rPr>
              <a:t>R</a:t>
            </a:r>
            <a:r>
              <a:rPr lang="en-US" sz="2000" dirty="0">
                <a:latin typeface="+mj-lt"/>
                <a:sym typeface="Symbol"/>
              </a:rPr>
              <a:t>, </a:t>
            </a:r>
            <a:r>
              <a:rPr lang="en-US" sz="2000" i="1" dirty="0">
                <a:latin typeface="+mj-lt"/>
                <a:sym typeface="Symbol"/>
              </a:rPr>
              <a:t>C</a:t>
            </a:r>
            <a:r>
              <a:rPr lang="en-US" sz="2000" dirty="0">
                <a:latin typeface="+mj-lt"/>
                <a:sym typeface="Symbol"/>
              </a:rPr>
              <a:t>, </a:t>
            </a:r>
            <a:r>
              <a:rPr lang="en-US" sz="2000" i="1" dirty="0">
                <a:latin typeface="+mj-lt"/>
                <a:sym typeface="Symbol"/>
              </a:rPr>
              <a:t>v</a:t>
            </a:r>
            <a:r>
              <a:rPr lang="en-US" sz="2000" dirty="0">
                <a:latin typeface="+mj-lt"/>
                <a:sym typeface="Symbol"/>
              </a:rPr>
              <a:t>, </a:t>
            </a:r>
            <a:r>
              <a:rPr lang="en-US" sz="2000" i="1" dirty="0">
                <a:latin typeface="+mj-lt"/>
                <a:sym typeface="Symbol"/>
              </a:rPr>
              <a:t>u</a:t>
            </a:r>
            <a:r>
              <a:rPr lang="en-US" sz="2000" dirty="0">
                <a:latin typeface="+mj-lt"/>
                <a:sym typeface="Symbol"/>
              </a:rPr>
              <a:t>, &amp;</a:t>
            </a:r>
            <a:r>
              <a:rPr lang="en-US" sz="2000" i="1" dirty="0">
                <a:latin typeface="+mj-lt"/>
                <a:sym typeface="Symbol"/>
              </a:rPr>
              <a:t> h</a:t>
            </a:r>
            <a:r>
              <a:rPr lang="en-US" sz="2000" dirty="0">
                <a:latin typeface="+mj-lt"/>
                <a:sym typeface="Symbol"/>
              </a:rPr>
              <a:t>.  Then replace </a:t>
            </a:r>
            <a:r>
              <a:rPr lang="en-US" sz="2000" i="1" dirty="0">
                <a:latin typeface="+mj-lt"/>
                <a:sym typeface="Symbol"/>
              </a:rPr>
              <a:t>h</a:t>
            </a:r>
            <a:r>
              <a:rPr lang="en-US" sz="2000" dirty="0">
                <a:latin typeface="+mj-lt"/>
                <a:sym typeface="Symbol"/>
              </a:rPr>
              <a:t> with its expression as a function of </a:t>
            </a:r>
            <a:r>
              <a:rPr lang="en-US" sz="2000" i="1" dirty="0">
                <a:latin typeface="+mj-lt"/>
                <a:sym typeface="Symbol"/>
              </a:rPr>
              <a:t>R</a:t>
            </a:r>
            <a:r>
              <a:rPr lang="en-US" sz="2000" dirty="0">
                <a:latin typeface="+mj-lt"/>
                <a:sym typeface="Symbol"/>
              </a:rPr>
              <a:t>, </a:t>
            </a:r>
            <a:r>
              <a:rPr lang="en-US" sz="2000" i="1" dirty="0">
                <a:latin typeface="+mj-lt"/>
                <a:sym typeface="Symbol"/>
              </a:rPr>
              <a:t>C</a:t>
            </a:r>
            <a:r>
              <a:rPr lang="en-US" sz="2000" dirty="0">
                <a:latin typeface="+mj-lt"/>
                <a:sym typeface="Symbol"/>
              </a:rPr>
              <a:t>, </a:t>
            </a:r>
            <a:r>
              <a:rPr lang="en-US" sz="2000" i="1" dirty="0">
                <a:latin typeface="+mj-lt"/>
                <a:sym typeface="Symbol"/>
              </a:rPr>
              <a:t>v</a:t>
            </a:r>
            <a:r>
              <a:rPr lang="en-US" sz="2000" dirty="0">
                <a:latin typeface="+mj-lt"/>
                <a:sym typeface="Symbol"/>
              </a:rPr>
              <a:t>, &amp; </a:t>
            </a:r>
            <a:r>
              <a:rPr lang="en-US" sz="2000" i="1" dirty="0">
                <a:latin typeface="+mj-lt"/>
                <a:sym typeface="Symbol"/>
              </a:rPr>
              <a:t>u</a:t>
            </a:r>
            <a:r>
              <a:rPr lang="en-US" sz="2000" dirty="0">
                <a:latin typeface="+mj-lt"/>
                <a:sym typeface="Symbol"/>
              </a:rPr>
              <a:t> to get the final expression.</a:t>
            </a:r>
            <a:endParaRPr lang="en-US" sz="2000" i="1" dirty="0">
              <a:latin typeface="+mj-lt"/>
            </a:endParaRPr>
          </a:p>
        </p:txBody>
      </p:sp>
      <p:cxnSp>
        <p:nvCxnSpPr>
          <p:cNvPr id="72712" name="Straight Connector 10"/>
          <p:cNvCxnSpPr>
            <a:cxnSpLocks noChangeShapeType="1"/>
          </p:cNvCxnSpPr>
          <p:nvPr/>
        </p:nvCxnSpPr>
        <p:spPr bwMode="auto">
          <a:xfrm>
            <a:off x="5181600" y="1839913"/>
            <a:ext cx="0" cy="4092575"/>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713" name="TextBox 11"/>
          <p:cNvSpPr txBox="1">
            <a:spLocks noChangeArrowheads="1"/>
          </p:cNvSpPr>
          <p:nvPr/>
        </p:nvSpPr>
        <p:spPr bwMode="auto">
          <a:xfrm>
            <a:off x="360363" y="6002338"/>
            <a:ext cx="8229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baseline="30000"/>
              <a:t>*</a:t>
            </a:r>
            <a:r>
              <a:rPr lang="en-US" altLang="en-US" sz="1000"/>
              <a:t>The equivalue lines are horizontal in a wave with a vertical wave front and vice versa.</a:t>
            </a:r>
            <a:endParaRPr lang="en-US" altLang="en-US" sz="1000" baseline="300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ate Placeholder 2"/>
          <p:cNvSpPr>
            <a:spLocks noGrp="1"/>
          </p:cNvSpPr>
          <p:nvPr>
            <p:ph type="dt" sz="quarter" idx="10"/>
          </p:nvPr>
        </p:nvSpPr>
        <p:spPr/>
        <p:txBody>
          <a:bodyPr/>
          <a:lstStyle/>
          <a:p>
            <a:pPr>
              <a:defRPr/>
            </a:pPr>
            <a:r>
              <a:rPr lang="en-US" smtClean="0"/>
              <a:t>4 October 2016</a:t>
            </a:r>
            <a:endParaRPr lang="en-US"/>
          </a:p>
        </p:txBody>
      </p:sp>
      <p:sp>
        <p:nvSpPr>
          <p:cNvPr id="38" name="Slide Number Placeholder 3"/>
          <p:cNvSpPr>
            <a:spLocks noGrp="1"/>
          </p:cNvSpPr>
          <p:nvPr>
            <p:ph type="sldNum" sz="quarter" idx="11"/>
          </p:nvPr>
        </p:nvSpPr>
        <p:spPr/>
        <p:txBody>
          <a:bodyPr/>
          <a:lstStyle/>
          <a:p>
            <a:pPr>
              <a:defRPr/>
            </a:pPr>
            <a:fld id="{BD3B3040-3E1E-427C-B413-CDC76933C505}" type="slidenum">
              <a:rPr lang="en-US"/>
              <a:pPr>
                <a:defRPr/>
              </a:pPr>
              <a:t>75</a:t>
            </a:fld>
            <a:endParaRPr lang="en-US"/>
          </a:p>
        </p:txBody>
      </p:sp>
      <p:sp>
        <p:nvSpPr>
          <p:cNvPr id="3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3733" name="Rectangle 2"/>
          <p:cNvSpPr>
            <a:spLocks noGrp="1" noChangeArrowheads="1"/>
          </p:cNvSpPr>
          <p:nvPr>
            <p:ph type="title"/>
          </p:nvPr>
        </p:nvSpPr>
        <p:spPr>
          <a:xfrm>
            <a:off x="457200" y="1143000"/>
            <a:ext cx="8153400" cy="723900"/>
          </a:xfrm>
        </p:spPr>
        <p:txBody>
          <a:bodyPr/>
          <a:lstStyle/>
          <a:p>
            <a:r>
              <a:rPr lang="en-US" altLang="en-US" sz="3200" smtClean="0"/>
              <a:t>Coordinates and Directions in the Fourier Plane</a:t>
            </a:r>
          </a:p>
        </p:txBody>
      </p:sp>
      <p:sp>
        <p:nvSpPr>
          <p:cNvPr id="73734" name="Text Box 3"/>
          <p:cNvSpPr txBox="1">
            <a:spLocks noChangeArrowheads="1"/>
          </p:cNvSpPr>
          <p:nvPr/>
        </p:nvSpPr>
        <p:spPr bwMode="auto">
          <a:xfrm>
            <a:off x="533400" y="5121275"/>
            <a:ext cx="8001000" cy="822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latin typeface="Times New Roman" pitchFamily="18" charset="0"/>
              </a:rPr>
              <a:t>Since rows increase down and columns to the right, slopes and angles are opposite those of a right-handed coordinate system.  </a:t>
            </a:r>
          </a:p>
        </p:txBody>
      </p:sp>
      <p:grpSp>
        <p:nvGrpSpPr>
          <p:cNvPr id="73735" name="Group 4"/>
          <p:cNvGrpSpPr>
            <a:grpSpLocks/>
          </p:cNvGrpSpPr>
          <p:nvPr/>
        </p:nvGrpSpPr>
        <p:grpSpPr bwMode="auto">
          <a:xfrm>
            <a:off x="449263" y="2057400"/>
            <a:ext cx="8243887" cy="2857500"/>
            <a:chOff x="192" y="1632"/>
            <a:chExt cx="5193" cy="1800"/>
          </a:xfrm>
        </p:grpSpPr>
        <p:grpSp>
          <p:nvGrpSpPr>
            <p:cNvPr id="73736" name="Group 5"/>
            <p:cNvGrpSpPr>
              <a:grpSpLocks/>
            </p:cNvGrpSpPr>
            <p:nvPr/>
          </p:nvGrpSpPr>
          <p:grpSpPr bwMode="auto">
            <a:xfrm>
              <a:off x="192" y="1632"/>
              <a:ext cx="2596" cy="1800"/>
              <a:chOff x="192" y="1632"/>
              <a:chExt cx="2596" cy="1800"/>
            </a:xfrm>
          </p:grpSpPr>
          <p:pic>
            <p:nvPicPr>
              <p:cNvPr id="73753" name="Picture 6" descr="FP-LF-Diag-Pos"/>
              <p:cNvPicPr>
                <a:picLocks noChangeAspect="1" noChangeArrowheads="1"/>
              </p:cNvPicPr>
              <p:nvPr/>
            </p:nvPicPr>
            <p:blipFill>
              <a:blip r:embed="rId2">
                <a:extLst>
                  <a:ext uri="{28A0092B-C50C-407E-A947-70E740481C1C}">
                    <a14:useLocalDpi xmlns:a14="http://schemas.microsoft.com/office/drawing/2010/main" val="0"/>
                  </a:ext>
                </a:extLst>
              </a:blip>
              <a:srcRect r="43710"/>
              <a:stretch>
                <a:fillRect/>
              </a:stretch>
            </p:blipFill>
            <p:spPr bwMode="auto">
              <a:xfrm>
                <a:off x="192" y="1632"/>
                <a:ext cx="2596" cy="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54" name="Line 7"/>
              <p:cNvSpPr>
                <a:spLocks noChangeShapeType="1"/>
              </p:cNvSpPr>
              <p:nvPr/>
            </p:nvSpPr>
            <p:spPr bwMode="auto">
              <a:xfrm>
                <a:off x="1536" y="2592"/>
                <a:ext cx="0" cy="384"/>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55" name="Line 8"/>
              <p:cNvSpPr>
                <a:spLocks noChangeShapeType="1"/>
              </p:cNvSpPr>
              <p:nvPr/>
            </p:nvSpPr>
            <p:spPr bwMode="auto">
              <a:xfrm rot="-5400000">
                <a:off x="1752" y="2376"/>
                <a:ext cx="0" cy="432"/>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56" name="Text Box 9"/>
              <p:cNvSpPr txBox="1">
                <a:spLocks noChangeArrowheads="1"/>
              </p:cNvSpPr>
              <p:nvPr/>
            </p:nvSpPr>
            <p:spPr bwMode="auto">
              <a:xfrm>
                <a:off x="1486" y="2947"/>
                <a:ext cx="722"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8000"/>
                    </a:solidFill>
                    <a:latin typeface="Times New Roman" pitchFamily="18" charset="0"/>
                  </a:rPr>
                  <a:t>increasing rows</a:t>
                </a:r>
              </a:p>
            </p:txBody>
          </p:sp>
          <p:sp>
            <p:nvSpPr>
              <p:cNvPr id="73757" name="Text Box 10"/>
              <p:cNvSpPr txBox="1">
                <a:spLocks noChangeArrowheads="1"/>
              </p:cNvSpPr>
              <p:nvPr/>
            </p:nvSpPr>
            <p:spPr bwMode="auto">
              <a:xfrm>
                <a:off x="1728" y="2563"/>
                <a:ext cx="691"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8000"/>
                    </a:solidFill>
                    <a:latin typeface="Times New Roman" pitchFamily="18" charset="0"/>
                  </a:rPr>
                  <a:t>increasing cols</a:t>
                </a:r>
              </a:p>
            </p:txBody>
          </p:sp>
          <p:sp>
            <p:nvSpPr>
              <p:cNvPr id="73758" name="Text Box 11"/>
              <p:cNvSpPr txBox="1">
                <a:spLocks noChangeArrowheads="1"/>
              </p:cNvSpPr>
              <p:nvPr/>
            </p:nvSpPr>
            <p:spPr bwMode="auto">
              <a:xfrm>
                <a:off x="1869" y="2755"/>
                <a:ext cx="387"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59" name="Text Box 12"/>
              <p:cNvSpPr txBox="1">
                <a:spLocks noChangeArrowheads="1"/>
              </p:cNvSpPr>
              <p:nvPr/>
            </p:nvSpPr>
            <p:spPr bwMode="auto">
              <a:xfrm>
                <a:off x="624" y="2755"/>
                <a:ext cx="36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60" name="Text Box 13"/>
              <p:cNvSpPr txBox="1">
                <a:spLocks noChangeArrowheads="1"/>
              </p:cNvSpPr>
              <p:nvPr/>
            </p:nvSpPr>
            <p:spPr bwMode="auto">
              <a:xfrm>
                <a:off x="635" y="2035"/>
                <a:ext cx="343"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61" name="Text Box 14"/>
              <p:cNvSpPr txBox="1">
                <a:spLocks noChangeArrowheads="1"/>
              </p:cNvSpPr>
              <p:nvPr/>
            </p:nvSpPr>
            <p:spPr bwMode="auto">
              <a:xfrm>
                <a:off x="1880" y="2035"/>
                <a:ext cx="36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62" name="Line 15"/>
              <p:cNvSpPr>
                <a:spLocks noChangeShapeType="1"/>
              </p:cNvSpPr>
              <p:nvPr/>
            </p:nvSpPr>
            <p:spPr bwMode="auto">
              <a:xfrm flipV="1">
                <a:off x="822" y="1868"/>
                <a:ext cx="1271" cy="127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63" name="Arc 16"/>
              <p:cNvSpPr>
                <a:spLocks/>
              </p:cNvSpPr>
              <p:nvPr/>
            </p:nvSpPr>
            <p:spPr bwMode="auto">
              <a:xfrm rot="16200000" flipV="1">
                <a:off x="1760" y="2200"/>
                <a:ext cx="288"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nchor="ctr">
                <a:spAutoFit/>
              </a:bodyPr>
              <a:lstStyle/>
              <a:p>
                <a:endParaRPr lang="en-US"/>
              </a:p>
            </p:txBody>
          </p:sp>
          <p:sp>
            <p:nvSpPr>
              <p:cNvPr id="73764" name="Arc 17"/>
              <p:cNvSpPr>
                <a:spLocks/>
              </p:cNvSpPr>
              <p:nvPr/>
            </p:nvSpPr>
            <p:spPr bwMode="auto">
              <a:xfrm rot="5400000" flipV="1">
                <a:off x="860" y="2530"/>
                <a:ext cx="288"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nchor="ctr">
                <a:spAutoFit/>
              </a:bodyPr>
              <a:lstStyle/>
              <a:p>
                <a:endParaRPr lang="en-US"/>
              </a:p>
            </p:txBody>
          </p:sp>
          <p:sp>
            <p:nvSpPr>
              <p:cNvPr id="73765" name="Text Box 18"/>
              <p:cNvSpPr txBox="1">
                <a:spLocks noChangeArrowheads="1"/>
              </p:cNvSpPr>
              <p:nvPr/>
            </p:nvSpPr>
            <p:spPr bwMode="auto">
              <a:xfrm>
                <a:off x="1632" y="2304"/>
                <a:ext cx="31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Symbol" pitchFamily="18" charset="2"/>
                  </a:rPr>
                  <a:t>q &lt; 0</a:t>
                </a:r>
              </a:p>
            </p:txBody>
          </p:sp>
          <p:sp>
            <p:nvSpPr>
              <p:cNvPr id="73766" name="Text Box 19"/>
              <p:cNvSpPr txBox="1">
                <a:spLocks noChangeArrowheads="1"/>
              </p:cNvSpPr>
              <p:nvPr/>
            </p:nvSpPr>
            <p:spPr bwMode="auto">
              <a:xfrm>
                <a:off x="960" y="2544"/>
                <a:ext cx="31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Symbol" pitchFamily="18" charset="2"/>
                  </a:rPr>
                  <a:t>q &lt; 0</a:t>
                </a:r>
              </a:p>
            </p:txBody>
          </p:sp>
          <p:sp>
            <p:nvSpPr>
              <p:cNvPr id="73767" name="Text Box 20"/>
              <p:cNvSpPr txBox="1">
                <a:spLocks noChangeArrowheads="1"/>
              </p:cNvSpPr>
              <p:nvPr/>
            </p:nvSpPr>
            <p:spPr bwMode="auto">
              <a:xfrm rot="-2700000">
                <a:off x="1392" y="2016"/>
                <a:ext cx="670"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Times New Roman" pitchFamily="18" charset="0"/>
                  </a:rPr>
                  <a:t>negative slope</a:t>
                </a:r>
              </a:p>
            </p:txBody>
          </p:sp>
        </p:grpSp>
        <p:grpSp>
          <p:nvGrpSpPr>
            <p:cNvPr id="73737" name="Group 21"/>
            <p:cNvGrpSpPr>
              <a:grpSpLocks/>
            </p:cNvGrpSpPr>
            <p:nvPr/>
          </p:nvGrpSpPr>
          <p:grpSpPr bwMode="auto">
            <a:xfrm>
              <a:off x="2789" y="1632"/>
              <a:ext cx="2596" cy="1800"/>
              <a:chOff x="2784" y="1632"/>
              <a:chExt cx="2596" cy="1800"/>
            </a:xfrm>
          </p:grpSpPr>
          <p:pic>
            <p:nvPicPr>
              <p:cNvPr id="73738" name="Picture 22" descr="FP-LF-Diag-Neg"/>
              <p:cNvPicPr>
                <a:picLocks noChangeAspect="1" noChangeArrowheads="1"/>
              </p:cNvPicPr>
              <p:nvPr/>
            </p:nvPicPr>
            <p:blipFill>
              <a:blip r:embed="rId3">
                <a:extLst>
                  <a:ext uri="{28A0092B-C50C-407E-A947-70E740481C1C}">
                    <a14:useLocalDpi xmlns:a14="http://schemas.microsoft.com/office/drawing/2010/main" val="0"/>
                  </a:ext>
                </a:extLst>
              </a:blip>
              <a:srcRect r="43710"/>
              <a:stretch>
                <a:fillRect/>
              </a:stretch>
            </p:blipFill>
            <p:spPr bwMode="auto">
              <a:xfrm>
                <a:off x="2784" y="1632"/>
                <a:ext cx="2596"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9" name="Line 23"/>
              <p:cNvSpPr>
                <a:spLocks noChangeShapeType="1"/>
              </p:cNvSpPr>
              <p:nvPr/>
            </p:nvSpPr>
            <p:spPr bwMode="auto">
              <a:xfrm rot="10800000">
                <a:off x="4128" y="2064"/>
                <a:ext cx="0" cy="384"/>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40" name="Line 24"/>
              <p:cNvSpPr>
                <a:spLocks noChangeShapeType="1"/>
              </p:cNvSpPr>
              <p:nvPr/>
            </p:nvSpPr>
            <p:spPr bwMode="auto">
              <a:xfrm rot="5400000">
                <a:off x="3768" y="2376"/>
                <a:ext cx="0" cy="432"/>
              </a:xfrm>
              <a:prstGeom prst="line">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41" name="Text Box 25"/>
              <p:cNvSpPr txBox="1">
                <a:spLocks noChangeArrowheads="1"/>
              </p:cNvSpPr>
              <p:nvPr/>
            </p:nvSpPr>
            <p:spPr bwMode="auto">
              <a:xfrm>
                <a:off x="4048" y="1868"/>
                <a:ext cx="738"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8000"/>
                    </a:solidFill>
                    <a:latin typeface="Times New Roman" pitchFamily="18" charset="0"/>
                  </a:rPr>
                  <a:t>decreasing rows</a:t>
                </a:r>
              </a:p>
            </p:txBody>
          </p:sp>
          <p:sp>
            <p:nvSpPr>
              <p:cNvPr id="73742" name="Text Box 26"/>
              <p:cNvSpPr txBox="1">
                <a:spLocks noChangeArrowheads="1"/>
              </p:cNvSpPr>
              <p:nvPr/>
            </p:nvSpPr>
            <p:spPr bwMode="auto">
              <a:xfrm>
                <a:off x="3277" y="2602"/>
                <a:ext cx="707"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8000"/>
                    </a:solidFill>
                    <a:latin typeface="Times New Roman" pitchFamily="18" charset="0"/>
                  </a:rPr>
                  <a:t>decreasing cols</a:t>
                </a:r>
              </a:p>
            </p:txBody>
          </p:sp>
          <p:sp>
            <p:nvSpPr>
              <p:cNvPr id="73743" name="Text Box 27"/>
              <p:cNvSpPr txBox="1">
                <a:spLocks noChangeArrowheads="1"/>
              </p:cNvSpPr>
              <p:nvPr/>
            </p:nvSpPr>
            <p:spPr bwMode="auto">
              <a:xfrm>
                <a:off x="4461" y="2755"/>
                <a:ext cx="387"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44" name="Text Box 28"/>
              <p:cNvSpPr txBox="1">
                <a:spLocks noChangeArrowheads="1"/>
              </p:cNvSpPr>
              <p:nvPr/>
            </p:nvSpPr>
            <p:spPr bwMode="auto">
              <a:xfrm>
                <a:off x="3216" y="2755"/>
                <a:ext cx="36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45" name="Text Box 29"/>
              <p:cNvSpPr txBox="1">
                <a:spLocks noChangeArrowheads="1"/>
              </p:cNvSpPr>
              <p:nvPr/>
            </p:nvSpPr>
            <p:spPr bwMode="auto">
              <a:xfrm>
                <a:off x="3227" y="2035"/>
                <a:ext cx="343"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46" name="Text Box 30"/>
              <p:cNvSpPr txBox="1">
                <a:spLocks noChangeArrowheads="1"/>
              </p:cNvSpPr>
              <p:nvPr/>
            </p:nvSpPr>
            <p:spPr bwMode="auto">
              <a:xfrm>
                <a:off x="4472" y="2035"/>
                <a:ext cx="36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0000FF"/>
                    </a:solidFill>
                    <a:latin typeface="Times New Roman" pitchFamily="18" charset="0"/>
                  </a:rPr>
                  <a:t>(-r,+c)</a:t>
                </a:r>
              </a:p>
            </p:txBody>
          </p:sp>
          <p:sp>
            <p:nvSpPr>
              <p:cNvPr id="73747" name="Line 31"/>
              <p:cNvSpPr>
                <a:spLocks noChangeShapeType="1"/>
              </p:cNvSpPr>
              <p:nvPr/>
            </p:nvSpPr>
            <p:spPr bwMode="auto">
              <a:xfrm rot="16200000" flipV="1">
                <a:off x="3410" y="1863"/>
                <a:ext cx="1274" cy="128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73748" name="Arc 32"/>
              <p:cNvSpPr>
                <a:spLocks/>
              </p:cNvSpPr>
              <p:nvPr/>
            </p:nvSpPr>
            <p:spPr bwMode="auto">
              <a:xfrm rot="5400000" flipH="1" flipV="1">
                <a:off x="3446" y="2200"/>
                <a:ext cx="288"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nchor="ctr">
                <a:spAutoFit/>
              </a:bodyPr>
              <a:lstStyle/>
              <a:p>
                <a:endParaRPr lang="en-US"/>
              </a:p>
            </p:txBody>
          </p:sp>
          <p:sp>
            <p:nvSpPr>
              <p:cNvPr id="73749" name="Arc 33"/>
              <p:cNvSpPr>
                <a:spLocks/>
              </p:cNvSpPr>
              <p:nvPr/>
            </p:nvSpPr>
            <p:spPr bwMode="auto">
              <a:xfrm rot="-5400000" flipH="1" flipV="1">
                <a:off x="4360" y="2530"/>
                <a:ext cx="288"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nchor="ctr">
                <a:spAutoFit/>
              </a:bodyPr>
              <a:lstStyle/>
              <a:p>
                <a:endParaRPr lang="en-US"/>
              </a:p>
            </p:txBody>
          </p:sp>
          <p:sp>
            <p:nvSpPr>
              <p:cNvPr id="73750" name="Text Box 34"/>
              <p:cNvSpPr txBox="1">
                <a:spLocks noChangeArrowheads="1"/>
              </p:cNvSpPr>
              <p:nvPr/>
            </p:nvSpPr>
            <p:spPr bwMode="auto">
              <a:xfrm>
                <a:off x="4272" y="2544"/>
                <a:ext cx="31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Symbol" pitchFamily="18" charset="2"/>
                  </a:rPr>
                  <a:t>q &gt; 0</a:t>
                </a:r>
              </a:p>
            </p:txBody>
          </p:sp>
          <p:sp>
            <p:nvSpPr>
              <p:cNvPr id="73751" name="Text Box 35"/>
              <p:cNvSpPr txBox="1">
                <a:spLocks noChangeArrowheads="1"/>
              </p:cNvSpPr>
              <p:nvPr/>
            </p:nvSpPr>
            <p:spPr bwMode="auto">
              <a:xfrm>
                <a:off x="3504" y="2275"/>
                <a:ext cx="315"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Symbol" pitchFamily="18" charset="2"/>
                  </a:rPr>
                  <a:t>q &gt; 0</a:t>
                </a:r>
              </a:p>
            </p:txBody>
          </p:sp>
          <p:sp>
            <p:nvSpPr>
              <p:cNvPr id="73752" name="Text Box 36"/>
              <p:cNvSpPr txBox="1">
                <a:spLocks noChangeArrowheads="1"/>
              </p:cNvSpPr>
              <p:nvPr/>
            </p:nvSpPr>
            <p:spPr bwMode="auto">
              <a:xfrm rot="2700000">
                <a:off x="3422" y="2018"/>
                <a:ext cx="648" cy="1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0000"/>
                    </a:solidFill>
                    <a:latin typeface="Times New Roman" pitchFamily="18" charset="0"/>
                  </a:rPr>
                  <a:t>positive slope</a:t>
                </a:r>
              </a:p>
            </p:txBody>
          </p:sp>
        </p:gr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C98ED7FE-D0BE-48AF-8FF1-00A5E0397906}" type="slidenum">
              <a:rPr lang="en-US"/>
              <a:pPr>
                <a:defRPr/>
              </a:pPr>
              <a:t>76</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74757" name="Rectangle 2"/>
          <p:cNvSpPr>
            <a:spLocks noGrp="1" noChangeArrowheads="1"/>
          </p:cNvSpPr>
          <p:nvPr>
            <p:ph type="title"/>
          </p:nvPr>
        </p:nvSpPr>
        <p:spPr>
          <a:xfrm>
            <a:off x="838200" y="1104900"/>
            <a:ext cx="7772400" cy="723900"/>
          </a:xfrm>
        </p:spPr>
        <p:txBody>
          <a:bodyPr/>
          <a:lstStyle/>
          <a:p>
            <a:r>
              <a:rPr lang="en-US" altLang="en-US" smtClean="0"/>
              <a:t>Inverse FFTs of Impulses</a:t>
            </a:r>
          </a:p>
        </p:txBody>
      </p:sp>
      <p:pic>
        <p:nvPicPr>
          <p:cNvPr id="74758" name="Picture 3" descr="FP-HF-Hor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25"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Text Box 4"/>
          <p:cNvSpPr txBox="1">
            <a:spLocks noChangeArrowheads="1"/>
          </p:cNvSpPr>
          <p:nvPr/>
        </p:nvSpPr>
        <p:spPr bwMode="auto">
          <a:xfrm>
            <a:off x="925513" y="5603875"/>
            <a:ext cx="72977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highest-possible-frequency horizontal sinusoid (</a:t>
            </a:r>
            <a:r>
              <a:rPr lang="en-US" altLang="en-US" i="1">
                <a:latin typeface="Times New Roman" pitchFamily="18" charset="0"/>
              </a:rPr>
              <a:t>C</a:t>
            </a:r>
            <a:r>
              <a:rPr lang="en-US" altLang="en-US">
                <a:latin typeface="Times New Roman" pitchFamily="18" charset="0"/>
              </a:rPr>
              <a:t> is even)</a:t>
            </a:r>
          </a:p>
        </p:txBody>
      </p:sp>
      <p:sp>
        <p:nvSpPr>
          <p:cNvPr id="73736" name="Text Box 5"/>
          <p:cNvSpPr txBox="1">
            <a:spLocks noChangeArrowheads="1"/>
          </p:cNvSpPr>
          <p:nvPr/>
        </p:nvSpPr>
        <p:spPr bwMode="auto">
          <a:xfrm>
            <a:off x="6400800" y="1781175"/>
            <a:ext cx="2133600" cy="581025"/>
          </a:xfrm>
          <a:prstGeom prst="rect">
            <a:avLst/>
          </a:prstGeom>
          <a:solidFill>
            <a:srgbClr val="FFFFCC"/>
          </a:solidFill>
          <a:ln>
            <a:noFill/>
          </a:ln>
          <a:effectLst>
            <a:outerShdw blurRad="1143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“horizontal” is the wavefront direction.</a:t>
            </a:r>
          </a:p>
        </p:txBody>
      </p:sp>
      <p:sp>
        <p:nvSpPr>
          <p:cNvPr id="74761" name="Text Box 6"/>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F93CD8DC-5806-4C24-BAF1-802E53976AD6}" type="slidenum">
              <a:rPr lang="en-US"/>
              <a:pPr>
                <a:defRPr/>
              </a:pPr>
              <a:t>77</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75781" name="Picture 2" descr="FP-HF-V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75783" name="Text Box 4"/>
          <p:cNvSpPr txBox="1">
            <a:spLocks noChangeArrowheads="1"/>
          </p:cNvSpPr>
          <p:nvPr/>
        </p:nvSpPr>
        <p:spPr bwMode="auto">
          <a:xfrm>
            <a:off x="1095375" y="5603875"/>
            <a:ext cx="69580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highest-possible-frequency vertical sinusoid (</a:t>
            </a:r>
            <a:r>
              <a:rPr lang="en-US" altLang="en-US" i="1">
                <a:latin typeface="Times New Roman" pitchFamily="18" charset="0"/>
              </a:rPr>
              <a:t>R</a:t>
            </a:r>
            <a:r>
              <a:rPr lang="en-US" altLang="en-US">
                <a:latin typeface="Times New Roman" pitchFamily="18" charset="0"/>
              </a:rPr>
              <a:t> is even)</a:t>
            </a:r>
          </a:p>
        </p:txBody>
      </p:sp>
      <p:sp>
        <p:nvSpPr>
          <p:cNvPr id="74760" name="Text Box 5"/>
          <p:cNvSpPr txBox="1">
            <a:spLocks noChangeArrowheads="1"/>
          </p:cNvSpPr>
          <p:nvPr/>
        </p:nvSpPr>
        <p:spPr bwMode="auto">
          <a:xfrm>
            <a:off x="6400800" y="1781175"/>
            <a:ext cx="2133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“vertical” is the wavefront direction.</a:t>
            </a:r>
          </a:p>
        </p:txBody>
      </p:sp>
      <p:sp>
        <p:nvSpPr>
          <p:cNvPr id="75785" name="Text Box 6"/>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B5AFF58A-8A7D-4DF9-95A9-2977761D06EE}" type="slidenum">
              <a:rPr lang="en-US"/>
              <a:pPr>
                <a:defRPr/>
              </a:pPr>
              <a:t>78</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76805" name="Picture 2" descr="FP-HF-Horiz+V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76807" name="Text Box 4"/>
          <p:cNvSpPr txBox="1">
            <a:spLocks noChangeArrowheads="1"/>
          </p:cNvSpPr>
          <p:nvPr/>
        </p:nvSpPr>
        <p:spPr bwMode="auto">
          <a:xfrm>
            <a:off x="619125" y="5603875"/>
            <a:ext cx="79089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highest-possible-freq horizontal+vertical sinusoid (</a:t>
            </a:r>
            <a:r>
              <a:rPr lang="en-US" altLang="en-US" i="1">
                <a:latin typeface="Times New Roman" pitchFamily="18" charset="0"/>
              </a:rPr>
              <a:t>R</a:t>
            </a:r>
            <a:r>
              <a:rPr lang="en-US" altLang="en-US">
                <a:latin typeface="Times New Roman" pitchFamily="18" charset="0"/>
              </a:rPr>
              <a:t> </a:t>
            </a:r>
            <a:r>
              <a:rPr lang="en-US" altLang="en-US" sz="2000">
                <a:latin typeface="Times New Roman" pitchFamily="18" charset="0"/>
              </a:rPr>
              <a:t>&amp;</a:t>
            </a:r>
            <a:r>
              <a:rPr lang="en-US" altLang="en-US">
                <a:latin typeface="Times New Roman" pitchFamily="18" charset="0"/>
              </a:rPr>
              <a:t> </a:t>
            </a:r>
            <a:r>
              <a:rPr lang="en-US" altLang="en-US" i="1">
                <a:latin typeface="Times New Roman" pitchFamily="18" charset="0"/>
              </a:rPr>
              <a:t>C</a:t>
            </a:r>
            <a:r>
              <a:rPr lang="en-US" altLang="en-US">
                <a:latin typeface="Times New Roman" pitchFamily="18" charset="0"/>
              </a:rPr>
              <a:t> even)</a:t>
            </a:r>
          </a:p>
        </p:txBody>
      </p:sp>
      <p:sp>
        <p:nvSpPr>
          <p:cNvPr id="75784" name="Text Box 5"/>
          <p:cNvSpPr txBox="1">
            <a:spLocks noChangeArrowheads="1"/>
          </p:cNvSpPr>
          <p:nvPr/>
        </p:nvSpPr>
        <p:spPr bwMode="auto">
          <a:xfrm>
            <a:off x="6400800" y="1781175"/>
            <a:ext cx="1752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a checker-board pattern.</a:t>
            </a:r>
          </a:p>
        </p:txBody>
      </p:sp>
      <p:sp>
        <p:nvSpPr>
          <p:cNvPr id="76809" name="Text Box 6"/>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AA65D9A4-E1B7-4D18-91D7-820D81FB8102}" type="slidenum">
              <a:rPr lang="en-US"/>
              <a:pPr>
                <a:defRPr/>
              </a:pPr>
              <a:t>79</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77829" name="Picture 2" descr="FP-LF-Hor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77831" name="Text Box 4"/>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
        <p:nvSpPr>
          <p:cNvPr id="77832" name="Text Box 5"/>
          <p:cNvSpPr txBox="1">
            <a:spLocks noChangeArrowheads="1"/>
          </p:cNvSpPr>
          <p:nvPr/>
        </p:nvSpPr>
        <p:spPr bwMode="auto">
          <a:xfrm>
            <a:off x="1671638" y="5603875"/>
            <a:ext cx="58007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lowest-possible-frequency horizontal sinusoid</a:t>
            </a:r>
          </a:p>
        </p:txBody>
      </p:sp>
      <p:sp>
        <p:nvSpPr>
          <p:cNvPr id="76809" name="Text Box 6"/>
          <p:cNvSpPr txBox="1">
            <a:spLocks noChangeArrowheads="1"/>
          </p:cNvSpPr>
          <p:nvPr/>
        </p:nvSpPr>
        <p:spPr bwMode="auto">
          <a:xfrm>
            <a:off x="6400800" y="1781175"/>
            <a:ext cx="2133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“horizontal” is the wavefront direction.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dirty="0"/>
          </a:p>
        </p:txBody>
      </p:sp>
      <p:sp>
        <p:nvSpPr>
          <p:cNvPr id="13" name="Slide Number Placeholder 3"/>
          <p:cNvSpPr>
            <a:spLocks noGrp="1"/>
          </p:cNvSpPr>
          <p:nvPr>
            <p:ph type="sldNum" sz="quarter" idx="11"/>
          </p:nvPr>
        </p:nvSpPr>
        <p:spPr/>
        <p:txBody>
          <a:bodyPr/>
          <a:lstStyle/>
          <a:p>
            <a:pPr>
              <a:defRPr/>
            </a:pPr>
            <a:fld id="{A57B118C-7BD3-4F2D-81DE-4A414BA9D4DB}" type="slidenum">
              <a:rPr lang="en-US"/>
              <a:pPr>
                <a:defRPr/>
              </a:pPr>
              <a:t>8</a:t>
            </a:fld>
            <a:endParaRPr lang="en-US" dirty="0"/>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10245" name="Picture 17" descr="stringmod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857375"/>
            <a:ext cx="2449513" cy="1792288"/>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0246" name="Picture 16" descr="pipem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8575" y="1852613"/>
            <a:ext cx="2449513" cy="1792287"/>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10247" name="Rectangle 2"/>
          <p:cNvSpPr>
            <a:spLocks noGrp="1" noChangeArrowheads="1"/>
          </p:cNvSpPr>
          <p:nvPr>
            <p:ph type="title"/>
          </p:nvPr>
        </p:nvSpPr>
        <p:spPr>
          <a:xfrm>
            <a:off x="457200" y="1097280"/>
            <a:ext cx="2305050" cy="519112"/>
          </a:xfrm>
        </p:spPr>
        <p:txBody>
          <a:bodyPr>
            <a:spAutoFit/>
          </a:bodyPr>
          <a:lstStyle/>
          <a:p>
            <a:pPr algn="r"/>
            <a:r>
              <a:rPr lang="en-US" altLang="en-US" sz="2800" dirty="0" smtClean="0"/>
              <a:t>Sound Waves:</a:t>
            </a:r>
          </a:p>
        </p:txBody>
      </p:sp>
      <p:pic>
        <p:nvPicPr>
          <p:cNvPr id="10248" name="Picture 9" descr="pipemodes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4114800"/>
            <a:ext cx="3346450" cy="1789113"/>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0249" name="Picture 10" descr="stringmodes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975" y="4114800"/>
            <a:ext cx="3346450" cy="1789113"/>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10250" name="Text Box 11"/>
          <p:cNvSpPr txBox="1">
            <a:spLocks noChangeArrowheads="1"/>
          </p:cNvSpPr>
          <p:nvPr/>
        </p:nvSpPr>
        <p:spPr bwMode="auto">
          <a:xfrm>
            <a:off x="3486150" y="1881188"/>
            <a:ext cx="549275" cy="1754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string sound</a:t>
            </a:r>
          </a:p>
        </p:txBody>
      </p:sp>
      <p:sp>
        <p:nvSpPr>
          <p:cNvPr id="10251" name="Text Box 12"/>
          <p:cNvSpPr txBox="1">
            <a:spLocks noChangeArrowheads="1"/>
          </p:cNvSpPr>
          <p:nvPr/>
        </p:nvSpPr>
        <p:spPr bwMode="auto">
          <a:xfrm>
            <a:off x="7904163" y="1963738"/>
            <a:ext cx="549275" cy="1585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pipe sound</a:t>
            </a:r>
          </a:p>
        </p:txBody>
      </p:sp>
      <p:sp>
        <p:nvSpPr>
          <p:cNvPr id="10252" name="Line 13"/>
          <p:cNvSpPr>
            <a:spLocks noChangeShapeType="1"/>
          </p:cNvSpPr>
          <p:nvPr/>
        </p:nvSpPr>
        <p:spPr bwMode="auto">
          <a:xfrm>
            <a:off x="3736975" y="3733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Line 14"/>
          <p:cNvSpPr>
            <a:spLocks noChangeShapeType="1"/>
          </p:cNvSpPr>
          <p:nvPr/>
        </p:nvSpPr>
        <p:spPr bwMode="auto">
          <a:xfrm>
            <a:off x="8156575" y="3733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1"/>
          <p:cNvSpPr txBox="1">
            <a:spLocks noChangeArrowheads="1"/>
          </p:cNvSpPr>
          <p:nvPr/>
        </p:nvSpPr>
        <p:spPr bwMode="auto">
          <a:xfrm>
            <a:off x="3810000" y="1233488"/>
            <a:ext cx="4756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t>Emerge from the superposition of the modes.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294FF68E-0619-46CC-B975-9526015EC315}" type="slidenum">
              <a:rPr lang="en-US"/>
              <a:pPr>
                <a:defRPr/>
              </a:pPr>
              <a:t>80</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78853" name="Picture 2" descr="FP-LF-V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78855" name="Text Box 4"/>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
        <p:nvSpPr>
          <p:cNvPr id="78856" name="Text Box 5"/>
          <p:cNvSpPr txBox="1">
            <a:spLocks noChangeArrowheads="1"/>
          </p:cNvSpPr>
          <p:nvPr/>
        </p:nvSpPr>
        <p:spPr bwMode="auto">
          <a:xfrm>
            <a:off x="1833563" y="5603875"/>
            <a:ext cx="547846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lowest-possible-frequency vertical sinusoid</a:t>
            </a:r>
          </a:p>
        </p:txBody>
      </p:sp>
      <p:sp>
        <p:nvSpPr>
          <p:cNvPr id="77833" name="Text Box 6"/>
          <p:cNvSpPr txBox="1">
            <a:spLocks noChangeArrowheads="1"/>
          </p:cNvSpPr>
          <p:nvPr/>
        </p:nvSpPr>
        <p:spPr bwMode="auto">
          <a:xfrm>
            <a:off x="6400800" y="1781175"/>
            <a:ext cx="2133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“vertical” is the wavefront direction.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CCFB7D53-B7E4-4744-9DE9-616A5D4FDFEE}" type="slidenum">
              <a:rPr lang="en-US"/>
              <a:pPr>
                <a:defRPr/>
              </a:pPr>
              <a:t>81</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79877" name="Picture 2" descr="FP-LF-Diag-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79879" name="Text Box 4"/>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
        <p:nvSpPr>
          <p:cNvPr id="79880" name="Text Box 5"/>
          <p:cNvSpPr txBox="1">
            <a:spLocks noChangeArrowheads="1"/>
          </p:cNvSpPr>
          <p:nvPr/>
        </p:nvSpPr>
        <p:spPr bwMode="auto">
          <a:xfrm>
            <a:off x="1211263" y="5603875"/>
            <a:ext cx="6721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lowest-possible-frequency negative diagonal sinusoid</a:t>
            </a:r>
          </a:p>
        </p:txBody>
      </p:sp>
      <p:sp>
        <p:nvSpPr>
          <p:cNvPr id="78857" name="Text Box 6"/>
          <p:cNvSpPr txBox="1">
            <a:spLocks noChangeArrowheads="1"/>
          </p:cNvSpPr>
          <p:nvPr/>
        </p:nvSpPr>
        <p:spPr bwMode="auto">
          <a:xfrm>
            <a:off x="6019800" y="1781175"/>
            <a:ext cx="2514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“negative diagonal” is  the wavefront direction.</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quarter" idx="10"/>
          </p:nvPr>
        </p:nvSpPr>
        <p:spPr/>
        <p:txBody>
          <a:bodyPr/>
          <a:lstStyle/>
          <a:p>
            <a:pPr>
              <a:defRPr/>
            </a:pPr>
            <a:r>
              <a:rPr lang="en-US" smtClean="0"/>
              <a:t>4 October 2016</a:t>
            </a:r>
            <a:endParaRPr lang="en-US"/>
          </a:p>
        </p:txBody>
      </p:sp>
      <p:sp>
        <p:nvSpPr>
          <p:cNvPr id="8" name="Slide Number Placeholder 3"/>
          <p:cNvSpPr>
            <a:spLocks noGrp="1"/>
          </p:cNvSpPr>
          <p:nvPr>
            <p:ph type="sldNum" sz="quarter" idx="11"/>
          </p:nvPr>
        </p:nvSpPr>
        <p:spPr/>
        <p:txBody>
          <a:bodyPr/>
          <a:lstStyle/>
          <a:p>
            <a:pPr>
              <a:defRPr/>
            </a:pPr>
            <a:fld id="{AE2F7D75-3EAA-4FF0-BBBD-3F72C91C2B1D}" type="slidenum">
              <a:rPr lang="en-US"/>
              <a:pPr>
                <a:defRPr/>
              </a:pPr>
              <a:t>82</a:t>
            </a:fld>
            <a:endParaRPr lang="en-US"/>
          </a:p>
        </p:txBody>
      </p:sp>
      <p:sp>
        <p:nvSpPr>
          <p:cNvPr id="9"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80901" name="Picture 2" descr="FP-LF-Diag-N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5146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Rectangle 3"/>
          <p:cNvSpPr>
            <a:spLocks noGrp="1" noChangeArrowheads="1"/>
          </p:cNvSpPr>
          <p:nvPr>
            <p:ph type="title"/>
          </p:nvPr>
        </p:nvSpPr>
        <p:spPr>
          <a:xfrm>
            <a:off x="838200" y="1104900"/>
            <a:ext cx="7772400" cy="723900"/>
          </a:xfrm>
        </p:spPr>
        <p:txBody>
          <a:bodyPr/>
          <a:lstStyle/>
          <a:p>
            <a:r>
              <a:rPr lang="en-US" altLang="en-US" smtClean="0"/>
              <a:t>Inverse FFTs of Impulses</a:t>
            </a:r>
          </a:p>
        </p:txBody>
      </p:sp>
      <p:sp>
        <p:nvSpPr>
          <p:cNvPr id="80903" name="Text Box 4"/>
          <p:cNvSpPr txBox="1">
            <a:spLocks noChangeArrowheads="1"/>
          </p:cNvSpPr>
          <p:nvPr/>
        </p:nvSpPr>
        <p:spPr bwMode="auto">
          <a:xfrm>
            <a:off x="3429000" y="4572000"/>
            <a:ext cx="990600" cy="3365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600"/>
              <a:t>fftshifted</a:t>
            </a:r>
          </a:p>
        </p:txBody>
      </p:sp>
      <p:sp>
        <p:nvSpPr>
          <p:cNvPr id="80904" name="Text Box 5"/>
          <p:cNvSpPr txBox="1">
            <a:spLocks noChangeArrowheads="1"/>
          </p:cNvSpPr>
          <p:nvPr/>
        </p:nvSpPr>
        <p:spPr bwMode="auto">
          <a:xfrm>
            <a:off x="1244600" y="5603875"/>
            <a:ext cx="66548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a:latin typeface="Times New Roman" pitchFamily="18" charset="0"/>
              </a:rPr>
              <a:t>lowest-possible-frequency positive diagonal sinusoid</a:t>
            </a:r>
          </a:p>
        </p:txBody>
      </p:sp>
      <p:sp>
        <p:nvSpPr>
          <p:cNvPr id="79881" name="Text Box 6"/>
          <p:cNvSpPr txBox="1">
            <a:spLocks noChangeArrowheads="1"/>
          </p:cNvSpPr>
          <p:nvPr/>
        </p:nvSpPr>
        <p:spPr bwMode="auto">
          <a:xfrm>
            <a:off x="6019800" y="1781175"/>
            <a:ext cx="2514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“positive diagonal” is  the wavefront direction.</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quarter" idx="10"/>
          </p:nvPr>
        </p:nvSpPr>
        <p:spPr/>
        <p:txBody>
          <a:bodyPr/>
          <a:lstStyle/>
          <a:p>
            <a:pPr>
              <a:defRPr/>
            </a:pPr>
            <a:r>
              <a:rPr lang="en-US" smtClean="0"/>
              <a:t>4 October 2016</a:t>
            </a:r>
            <a:endParaRPr lang="en-US"/>
          </a:p>
        </p:txBody>
      </p:sp>
      <p:sp>
        <p:nvSpPr>
          <p:cNvPr id="17" name="Slide Number Placeholder 3"/>
          <p:cNvSpPr>
            <a:spLocks noGrp="1"/>
          </p:cNvSpPr>
          <p:nvPr>
            <p:ph type="sldNum" sz="quarter" idx="11"/>
          </p:nvPr>
        </p:nvSpPr>
        <p:spPr/>
        <p:txBody>
          <a:bodyPr/>
          <a:lstStyle/>
          <a:p>
            <a:pPr>
              <a:defRPr/>
            </a:pPr>
            <a:fld id="{04D060DF-A1BE-4A53-9815-FDBB29A51CD4}" type="slidenum">
              <a:rPr lang="en-US"/>
              <a:pPr>
                <a:defRPr/>
              </a:pPr>
              <a:t>83</a:t>
            </a:fld>
            <a:endParaRPr lang="en-US"/>
          </a:p>
        </p:txBody>
      </p:sp>
      <p:sp>
        <p:nvSpPr>
          <p:cNvPr id="18"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81925" name="Picture 2" descr="FT_reps_horiz_4_vert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Line 4"/>
          <p:cNvSpPr>
            <a:spLocks noChangeShapeType="1"/>
          </p:cNvSpPr>
          <p:nvPr/>
        </p:nvSpPr>
        <p:spPr bwMode="auto">
          <a:xfrm>
            <a:off x="3235325" y="3733800"/>
            <a:ext cx="0" cy="838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1927" name="Text Box 5"/>
          <p:cNvSpPr txBox="1">
            <a:spLocks noChangeArrowheads="1"/>
          </p:cNvSpPr>
          <p:nvPr/>
        </p:nvSpPr>
        <p:spPr bwMode="auto">
          <a:xfrm>
            <a:off x="3303588" y="4343400"/>
            <a:ext cx="1039812"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solidFill>
                  <a:srgbClr val="FF0000"/>
                </a:solidFill>
                <a:latin typeface="Times New Roman" pitchFamily="18" charset="0"/>
              </a:rPr>
              <a:t>+</a:t>
            </a:r>
            <a:r>
              <a:rPr lang="en-US" altLang="en-US" sz="1400" i="1">
                <a:solidFill>
                  <a:srgbClr val="FF0000"/>
                </a:solidFill>
                <a:latin typeface="Times New Roman" pitchFamily="18" charset="0"/>
              </a:rPr>
              <a:t>v</a:t>
            </a:r>
            <a:r>
              <a:rPr lang="en-US" altLang="en-US" sz="1400">
                <a:solidFill>
                  <a:srgbClr val="FF0000"/>
                </a:solidFill>
                <a:latin typeface="Times New Roman" pitchFamily="18" charset="0"/>
              </a:rPr>
              <a:t> direction</a:t>
            </a:r>
          </a:p>
        </p:txBody>
      </p:sp>
      <p:sp>
        <p:nvSpPr>
          <p:cNvPr id="81928" name="Text Box 6"/>
          <p:cNvSpPr txBox="1">
            <a:spLocks noChangeArrowheads="1"/>
          </p:cNvSpPr>
          <p:nvPr/>
        </p:nvSpPr>
        <p:spPr bwMode="auto">
          <a:xfrm>
            <a:off x="3598863" y="3200400"/>
            <a:ext cx="1049337"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solidFill>
                  <a:srgbClr val="FF0000"/>
                </a:solidFill>
                <a:latin typeface="Times New Roman" pitchFamily="18" charset="0"/>
              </a:rPr>
              <a:t>+</a:t>
            </a:r>
            <a:r>
              <a:rPr lang="en-US" altLang="en-US" sz="1400" i="1">
                <a:solidFill>
                  <a:srgbClr val="FF0000"/>
                </a:solidFill>
                <a:latin typeface="Times New Roman" pitchFamily="18" charset="0"/>
              </a:rPr>
              <a:t>u</a:t>
            </a:r>
            <a:r>
              <a:rPr lang="en-US" altLang="en-US" sz="1400">
                <a:solidFill>
                  <a:srgbClr val="FF0000"/>
                </a:solidFill>
                <a:latin typeface="Times New Roman" pitchFamily="18" charset="0"/>
              </a:rPr>
              <a:t> direction</a:t>
            </a:r>
          </a:p>
        </p:txBody>
      </p:sp>
      <p:sp>
        <p:nvSpPr>
          <p:cNvPr id="81929" name="Line 7"/>
          <p:cNvSpPr>
            <a:spLocks noChangeShapeType="1"/>
          </p:cNvSpPr>
          <p:nvPr/>
        </p:nvSpPr>
        <p:spPr bwMode="auto">
          <a:xfrm rot="-5400000">
            <a:off x="3660775" y="3127375"/>
            <a:ext cx="0" cy="838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1930"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1931"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1932" name="Line 10"/>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1933" name="Text Box 11"/>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1934" name="Text Box 12"/>
          <p:cNvSpPr txBox="1">
            <a:spLocks noChangeArrowheads="1"/>
          </p:cNvSpPr>
          <p:nvPr/>
        </p:nvSpPr>
        <p:spPr bwMode="auto">
          <a:xfrm>
            <a:off x="381000" y="55626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(4,3);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(128</a:t>
            </a:r>
            <a:r>
              <a:rPr lang="en-US" altLang="en-US" dirty="0">
                <a:latin typeface="Times New Roman" pitchFamily="18" charset="0"/>
                <a:cs typeface="Times New Roman" pitchFamily="18" charset="0"/>
              </a:rPr>
              <a:t>,</a:t>
            </a:r>
            <a:r>
              <a:rPr lang="en-US" altLang="en-US" dirty="0">
                <a:latin typeface="Times New Roman" pitchFamily="18" charset="0"/>
              </a:rPr>
              <a:t>128)</a:t>
            </a:r>
          </a:p>
        </p:txBody>
      </p:sp>
      <p:sp>
        <p:nvSpPr>
          <p:cNvPr id="80912" name="Text Box 13"/>
          <p:cNvSpPr txBox="1">
            <a:spLocks noChangeArrowheads="1"/>
          </p:cNvSpPr>
          <p:nvPr/>
        </p:nvSpPr>
        <p:spPr bwMode="auto">
          <a:xfrm>
            <a:off x="2514600" y="5105400"/>
            <a:ext cx="1387475" cy="336550"/>
          </a:xfrm>
          <a:prstGeom prst="rect">
            <a:avLst/>
          </a:prstGeom>
          <a:solidFill>
            <a:srgbClr val="FFFFCC"/>
          </a:solidFill>
          <a:ln w="9525">
            <a:noFill/>
            <a:miter lim="800000"/>
            <a:headEnd/>
            <a:tailEnd/>
          </a:ln>
          <a:effectLst>
            <a:outerShdw blurRad="635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Note this …</a:t>
            </a:r>
          </a:p>
        </p:txBody>
      </p:sp>
      <p:sp>
        <p:nvSpPr>
          <p:cNvPr id="80913" name="Text Box 14"/>
          <p:cNvSpPr txBox="1">
            <a:spLocks noChangeArrowheads="1"/>
          </p:cNvSpPr>
          <p:nvPr/>
        </p:nvSpPr>
        <p:spPr bwMode="auto">
          <a:xfrm>
            <a:off x="6172200" y="5105400"/>
            <a:ext cx="1387475" cy="336550"/>
          </a:xfrm>
          <a:prstGeom prst="rect">
            <a:avLst/>
          </a:prstGeom>
          <a:solidFill>
            <a:srgbClr val="FFFFCC"/>
          </a:solidFill>
          <a:ln w="9525">
            <a:noFill/>
            <a:miter lim="800000"/>
            <a:headEnd/>
            <a:tailEnd/>
          </a:ln>
          <a:effectLst>
            <a:outerShdw blurRad="635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 and this.</a:t>
            </a:r>
          </a:p>
        </p:txBody>
      </p:sp>
      <p:sp>
        <p:nvSpPr>
          <p:cNvPr id="80914" name="Text Box 15"/>
          <p:cNvSpPr txBox="1">
            <a:spLocks noChangeArrowheads="1"/>
          </p:cNvSpPr>
          <p:nvPr/>
        </p:nvSpPr>
        <p:spPr bwMode="auto">
          <a:xfrm>
            <a:off x="4267200" y="6096000"/>
            <a:ext cx="1833563" cy="336550"/>
          </a:xfrm>
          <a:prstGeom prst="rect">
            <a:avLst/>
          </a:prstGeom>
          <a:solidFill>
            <a:srgbClr val="FFFFCC"/>
          </a:solidFill>
          <a:ln w="9525">
            <a:noFill/>
            <a:miter lim="800000"/>
            <a:headEnd/>
            <a:tailEnd/>
          </a:ln>
          <a:effectLst>
            <a:outerShdw blurRad="63500" dist="76200" dir="2700000" algn="ctr" rotWithShape="0">
              <a:schemeClr val="tx1">
                <a:alpha val="50000"/>
              </a:schemeClr>
            </a:outerShdw>
          </a:effectLs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How can that be?</a:t>
            </a:r>
          </a:p>
        </p:txBody>
      </p:sp>
      <p:sp>
        <p:nvSpPr>
          <p:cNvPr id="81938"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896E52C8-D0D9-4A9D-8DE2-79A9BFFE27AF}" type="slidenum">
              <a:rPr lang="en-US"/>
              <a:pPr>
                <a:defRPr/>
              </a:pPr>
              <a:t>84</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82949" name="Text Box 3"/>
          <p:cNvSpPr txBox="1">
            <a:spLocks noChangeArrowheads="1"/>
          </p:cNvSpPr>
          <p:nvPr/>
        </p:nvSpPr>
        <p:spPr bwMode="auto">
          <a:xfrm>
            <a:off x="1482725" y="5410200"/>
            <a:ext cx="6178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(1,0);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rPr>
              <a:t>= 512</a:t>
            </a:r>
          </a:p>
        </p:txBody>
      </p:sp>
      <p:pic>
        <p:nvPicPr>
          <p:cNvPr id="82950" name="Picture 4" descr="FT_reps_horiz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1" name="Line 5"/>
          <p:cNvSpPr>
            <a:spLocks noChangeShapeType="1"/>
          </p:cNvSpPr>
          <p:nvPr/>
        </p:nvSpPr>
        <p:spPr bwMode="auto">
          <a:xfrm>
            <a:off x="3138488" y="3810000"/>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2952" name="Text Box 6"/>
          <p:cNvSpPr txBox="1">
            <a:spLocks noChangeArrowheads="1"/>
          </p:cNvSpPr>
          <p:nvPr/>
        </p:nvSpPr>
        <p:spPr bwMode="auto">
          <a:xfrm>
            <a:off x="2711450" y="3943350"/>
            <a:ext cx="1539875" cy="4000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u = # of complete cycles in the horizontal direction</a:t>
            </a:r>
          </a:p>
        </p:txBody>
      </p:sp>
      <p:sp>
        <p:nvSpPr>
          <p:cNvPr id="82953" name="Text Box 7"/>
          <p:cNvSpPr txBox="1">
            <a:spLocks noChangeArrowheads="1"/>
          </p:cNvSpPr>
          <p:nvPr/>
        </p:nvSpPr>
        <p:spPr bwMode="auto">
          <a:xfrm>
            <a:off x="3122613" y="32575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u</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C</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u</a:t>
            </a:r>
          </a:p>
        </p:txBody>
      </p:sp>
      <p:sp>
        <p:nvSpPr>
          <p:cNvPr id="82954"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2955"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2956"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2957"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2958"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C19C5D69-D8E5-4D2E-9661-E4993C287CAF}" type="slidenum">
              <a:rPr lang="en-US"/>
              <a:pPr>
                <a:defRPr/>
              </a:pPr>
              <a:t>85</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83973" name="Picture 2" descr="FT_reps_vert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 Box 3"/>
          <p:cNvSpPr txBox="1">
            <a:spLocks noChangeArrowheads="1"/>
          </p:cNvSpPr>
          <p:nvPr/>
        </p:nvSpPr>
        <p:spPr bwMode="auto">
          <a:xfrm>
            <a:off x="1482725" y="5410200"/>
            <a:ext cx="6178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(0,1);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rPr>
              <a:t>= 384</a:t>
            </a:r>
          </a:p>
        </p:txBody>
      </p:sp>
      <p:sp>
        <p:nvSpPr>
          <p:cNvPr id="83975" name="Line 5"/>
          <p:cNvSpPr>
            <a:spLocks noChangeShapeType="1"/>
          </p:cNvSpPr>
          <p:nvPr/>
        </p:nvSpPr>
        <p:spPr bwMode="auto">
          <a:xfrm rot="-5400000">
            <a:off x="2652713" y="3305175"/>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3976" name="Text Box 6"/>
          <p:cNvSpPr txBox="1">
            <a:spLocks noChangeArrowheads="1"/>
          </p:cNvSpPr>
          <p:nvPr/>
        </p:nvSpPr>
        <p:spPr bwMode="auto">
          <a:xfrm>
            <a:off x="1752600" y="3028950"/>
            <a:ext cx="1112838" cy="5524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v = # of complete cycles in the vertical direction</a:t>
            </a:r>
          </a:p>
        </p:txBody>
      </p:sp>
      <p:sp>
        <p:nvSpPr>
          <p:cNvPr id="83977" name="Text Box 7"/>
          <p:cNvSpPr txBox="1">
            <a:spLocks noChangeArrowheads="1"/>
          </p:cNvSpPr>
          <p:nvPr/>
        </p:nvSpPr>
        <p:spPr bwMode="auto">
          <a:xfrm>
            <a:off x="3321050" y="31813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v</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R</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v</a:t>
            </a:r>
          </a:p>
        </p:txBody>
      </p:sp>
      <p:sp>
        <p:nvSpPr>
          <p:cNvPr id="83978"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3979"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3980"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3981"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3982"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8C7716FD-1C1B-40ED-81A5-E8EE1A518AE8}" type="slidenum">
              <a:rPr lang="en-US"/>
              <a:pPr>
                <a:defRPr/>
              </a:pPr>
              <a:t>86</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84997"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84998" name="Picture 3" descr="FT_reps_horiz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Text Box 4"/>
          <p:cNvSpPr txBox="1">
            <a:spLocks noChangeArrowheads="1"/>
          </p:cNvSpPr>
          <p:nvPr/>
        </p:nvSpPr>
        <p:spPr bwMode="auto">
          <a:xfrm>
            <a:off x="1482725" y="5410200"/>
            <a:ext cx="6178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(2,0);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rPr>
              <a:t>= 256</a:t>
            </a:r>
          </a:p>
        </p:txBody>
      </p:sp>
      <p:sp>
        <p:nvSpPr>
          <p:cNvPr id="85000" name="Line 5"/>
          <p:cNvSpPr>
            <a:spLocks noChangeShapeType="1"/>
          </p:cNvSpPr>
          <p:nvPr/>
        </p:nvSpPr>
        <p:spPr bwMode="auto">
          <a:xfrm>
            <a:off x="3138488" y="3810000"/>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5001" name="Text Box 6"/>
          <p:cNvSpPr txBox="1">
            <a:spLocks noChangeArrowheads="1"/>
          </p:cNvSpPr>
          <p:nvPr/>
        </p:nvSpPr>
        <p:spPr bwMode="auto">
          <a:xfrm>
            <a:off x="2711450" y="3943350"/>
            <a:ext cx="1539875" cy="4000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u = # of complete cycles in the horizontal direction</a:t>
            </a:r>
          </a:p>
        </p:txBody>
      </p:sp>
      <p:sp>
        <p:nvSpPr>
          <p:cNvPr id="85002" name="Text Box 7"/>
          <p:cNvSpPr txBox="1">
            <a:spLocks noChangeArrowheads="1"/>
          </p:cNvSpPr>
          <p:nvPr/>
        </p:nvSpPr>
        <p:spPr bwMode="auto">
          <a:xfrm>
            <a:off x="3122613" y="32575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u</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C</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u</a:t>
            </a:r>
          </a:p>
        </p:txBody>
      </p:sp>
      <p:sp>
        <p:nvSpPr>
          <p:cNvPr id="85003"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5004"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5005"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5006"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911B1B66-602C-44D9-8347-03F4FAF4B877}" type="slidenum">
              <a:rPr lang="en-US"/>
              <a:pPr>
                <a:defRPr/>
              </a:pPr>
              <a:t>87</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86021"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86022" name="Picture 3" descr="FT_reps_vert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Text Box 4"/>
          <p:cNvSpPr txBox="1">
            <a:spLocks noChangeArrowheads="1"/>
          </p:cNvSpPr>
          <p:nvPr/>
        </p:nvSpPr>
        <p:spPr bwMode="auto">
          <a:xfrm>
            <a:off x="1482725" y="5410200"/>
            <a:ext cx="6178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(0,2);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rPr>
              <a:t>= 192</a:t>
            </a:r>
          </a:p>
        </p:txBody>
      </p:sp>
      <p:sp>
        <p:nvSpPr>
          <p:cNvPr id="86024" name="Line 5"/>
          <p:cNvSpPr>
            <a:spLocks noChangeShapeType="1"/>
          </p:cNvSpPr>
          <p:nvPr/>
        </p:nvSpPr>
        <p:spPr bwMode="auto">
          <a:xfrm rot="-5400000">
            <a:off x="2652713" y="3305175"/>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6025" name="Text Box 6"/>
          <p:cNvSpPr txBox="1">
            <a:spLocks noChangeArrowheads="1"/>
          </p:cNvSpPr>
          <p:nvPr/>
        </p:nvSpPr>
        <p:spPr bwMode="auto">
          <a:xfrm>
            <a:off x="1752600" y="3028950"/>
            <a:ext cx="1112838" cy="5524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v = # of complete cycles in the vertical direction</a:t>
            </a:r>
          </a:p>
        </p:txBody>
      </p:sp>
      <p:sp>
        <p:nvSpPr>
          <p:cNvPr id="86026" name="Text Box 7"/>
          <p:cNvSpPr txBox="1">
            <a:spLocks noChangeArrowheads="1"/>
          </p:cNvSpPr>
          <p:nvPr/>
        </p:nvSpPr>
        <p:spPr bwMode="auto">
          <a:xfrm>
            <a:off x="3321050" y="31813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v</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R</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v</a:t>
            </a:r>
          </a:p>
        </p:txBody>
      </p:sp>
      <p:sp>
        <p:nvSpPr>
          <p:cNvPr id="86027"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6028"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6029"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6030"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D8B9836C-83C5-423A-A77D-CFF50FA1D9ED}" type="slidenum">
              <a:rPr lang="en-US"/>
              <a:pPr>
                <a:defRPr/>
              </a:pPr>
              <a:t>88</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87045"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87046" name="Picture 3" descr="FT_reps_horiz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Line 5"/>
          <p:cNvSpPr>
            <a:spLocks noChangeShapeType="1"/>
          </p:cNvSpPr>
          <p:nvPr/>
        </p:nvSpPr>
        <p:spPr bwMode="auto">
          <a:xfrm>
            <a:off x="3138488" y="3810000"/>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7049" name="Text Box 6"/>
          <p:cNvSpPr txBox="1">
            <a:spLocks noChangeArrowheads="1"/>
          </p:cNvSpPr>
          <p:nvPr/>
        </p:nvSpPr>
        <p:spPr bwMode="auto">
          <a:xfrm>
            <a:off x="2711450" y="3943350"/>
            <a:ext cx="1539875" cy="4000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u = # of complete cycles in the horizontal direction</a:t>
            </a:r>
          </a:p>
        </p:txBody>
      </p:sp>
      <p:sp>
        <p:nvSpPr>
          <p:cNvPr id="87050" name="Text Box 7"/>
          <p:cNvSpPr txBox="1">
            <a:spLocks noChangeArrowheads="1"/>
          </p:cNvSpPr>
          <p:nvPr/>
        </p:nvSpPr>
        <p:spPr bwMode="auto">
          <a:xfrm>
            <a:off x="3122613" y="32575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u</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C</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u</a:t>
            </a:r>
          </a:p>
        </p:txBody>
      </p:sp>
      <p:sp>
        <p:nvSpPr>
          <p:cNvPr id="87051"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7052"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7053"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7054"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grpSp>
        <p:nvGrpSpPr>
          <p:cNvPr id="3" name="Group 2"/>
          <p:cNvGrpSpPr/>
          <p:nvPr/>
        </p:nvGrpSpPr>
        <p:grpSpPr>
          <a:xfrm>
            <a:off x="523875" y="5410200"/>
            <a:ext cx="8077200" cy="457200"/>
            <a:chOff x="533400" y="5410200"/>
            <a:chExt cx="8077200" cy="457200"/>
          </a:xfrm>
        </p:grpSpPr>
        <p:sp>
          <p:nvSpPr>
            <p:cNvPr id="87047" name="Text Box 4"/>
            <p:cNvSpPr txBox="1">
              <a:spLocks noChangeArrowheads="1"/>
            </p:cNvSpPr>
            <p:nvPr/>
          </p:nvSpPr>
          <p:spPr bwMode="auto">
            <a:xfrm>
              <a:off x="533400" y="5410200"/>
              <a:ext cx="80772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(3,0);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rPr>
                <a:t>= </a:t>
              </a:r>
              <a:r>
                <a:rPr lang="en-US" altLang="en-US" dirty="0" smtClean="0">
                  <a:latin typeface="Times New Roman" pitchFamily="18" charset="0"/>
                </a:rPr>
                <a:t>170 </a:t>
              </a:r>
              <a:endParaRPr lang="en-US" altLang="en-US"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77752227"/>
                </p:ext>
              </p:extLst>
            </p:nvPr>
          </p:nvGraphicFramePr>
          <p:xfrm>
            <a:off x="7467600" y="5496045"/>
            <a:ext cx="228600" cy="304560"/>
          </p:xfrm>
          <a:graphic>
            <a:graphicData uri="http://schemas.openxmlformats.org/presentationml/2006/ole">
              <mc:AlternateContent xmlns:mc="http://schemas.openxmlformats.org/markup-compatibility/2006">
                <mc:Choice xmlns:v="urn:schemas-microsoft-com:vml" Requires="v">
                  <p:oleObj spid="_x0000_s115749" name="Equation" r:id="rId4" imgW="228600" imgH="304560" progId="Equation.DSMT4">
                    <p:embed/>
                  </p:oleObj>
                </mc:Choice>
                <mc:Fallback>
                  <p:oleObj name="Equation" r:id="rId4" imgW="228600" imgH="304560" progId="Equation.DSMT4">
                    <p:embed/>
                    <p:pic>
                      <p:nvPicPr>
                        <p:cNvPr id="0" name=""/>
                        <p:cNvPicPr/>
                        <p:nvPr/>
                      </p:nvPicPr>
                      <p:blipFill>
                        <a:blip r:embed="rId5"/>
                        <a:stretch>
                          <a:fillRect/>
                        </a:stretch>
                      </p:blipFill>
                      <p:spPr>
                        <a:xfrm>
                          <a:off x="7467600" y="5496045"/>
                          <a:ext cx="228600" cy="30456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quarter" idx="10"/>
          </p:nvPr>
        </p:nvSpPr>
        <p:spPr/>
        <p:txBody>
          <a:bodyPr/>
          <a:lstStyle/>
          <a:p>
            <a:pPr>
              <a:defRPr/>
            </a:pPr>
            <a:r>
              <a:rPr lang="en-US" smtClean="0"/>
              <a:t>4 October 2016</a:t>
            </a:r>
            <a:endParaRPr lang="en-US"/>
          </a:p>
        </p:txBody>
      </p:sp>
      <p:sp>
        <p:nvSpPr>
          <p:cNvPr id="13" name="Slide Number Placeholder 3"/>
          <p:cNvSpPr>
            <a:spLocks noGrp="1"/>
          </p:cNvSpPr>
          <p:nvPr>
            <p:ph type="sldNum" sz="quarter" idx="11"/>
          </p:nvPr>
        </p:nvSpPr>
        <p:spPr/>
        <p:txBody>
          <a:bodyPr/>
          <a:lstStyle/>
          <a:p>
            <a:pPr>
              <a:defRPr/>
            </a:pPr>
            <a:fld id="{2FA3D460-81F4-4B10-B604-983C7BEDBD0D}" type="slidenum">
              <a:rPr lang="en-US"/>
              <a:pPr>
                <a:defRPr/>
              </a:pPr>
              <a:t>89</a:t>
            </a:fld>
            <a:endParaRPr lang="en-US"/>
          </a:p>
        </p:txBody>
      </p:sp>
      <p:sp>
        <p:nvSpPr>
          <p:cNvPr id="14"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88069"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88070" name="Picture 3" descr="FT_reps_vert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Text Box 4"/>
          <p:cNvSpPr txBox="1">
            <a:spLocks noChangeArrowheads="1"/>
          </p:cNvSpPr>
          <p:nvPr/>
        </p:nvSpPr>
        <p:spPr bwMode="auto">
          <a:xfrm>
            <a:off x="1427163" y="5410200"/>
            <a:ext cx="62896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(0,3);  wavelength: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rPr>
              <a:t>= 128</a:t>
            </a:r>
            <a:endParaRPr lang="en-US" altLang="en-US" dirty="0">
              <a:latin typeface="Times New Roman" pitchFamily="18" charset="0"/>
              <a:cs typeface="Times New Roman" pitchFamily="18" charset="0"/>
            </a:endParaRPr>
          </a:p>
        </p:txBody>
      </p:sp>
      <p:sp>
        <p:nvSpPr>
          <p:cNvPr id="88072" name="Line 5"/>
          <p:cNvSpPr>
            <a:spLocks noChangeShapeType="1"/>
          </p:cNvSpPr>
          <p:nvPr/>
        </p:nvSpPr>
        <p:spPr bwMode="auto">
          <a:xfrm rot="-5400000">
            <a:off x="2652713" y="3305175"/>
            <a:ext cx="685800"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8073" name="Text Box 6"/>
          <p:cNvSpPr txBox="1">
            <a:spLocks noChangeArrowheads="1"/>
          </p:cNvSpPr>
          <p:nvPr/>
        </p:nvSpPr>
        <p:spPr bwMode="auto">
          <a:xfrm>
            <a:off x="1752600" y="3028950"/>
            <a:ext cx="1112838" cy="5524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FF0000"/>
                </a:solidFill>
                <a:latin typeface="Times New Roman" pitchFamily="18" charset="0"/>
              </a:rPr>
              <a:t>v = # of complete cycles in the vertical direction</a:t>
            </a:r>
          </a:p>
        </p:txBody>
      </p:sp>
      <p:sp>
        <p:nvSpPr>
          <p:cNvPr id="88074" name="Text Box 7"/>
          <p:cNvSpPr txBox="1">
            <a:spLocks noChangeArrowheads="1"/>
          </p:cNvSpPr>
          <p:nvPr/>
        </p:nvSpPr>
        <p:spPr bwMode="auto">
          <a:xfrm>
            <a:off x="3321050" y="3181350"/>
            <a:ext cx="717550" cy="247650"/>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000">
                <a:solidFill>
                  <a:srgbClr val="FF0000"/>
                </a:solidFill>
                <a:latin typeface="Times New Roman" pitchFamily="18" charset="0"/>
                <a:cs typeface="Times New Roman" pitchFamily="18" charset="0"/>
              </a:rPr>
              <a:t>λ</a:t>
            </a:r>
            <a:r>
              <a:rPr lang="en-US" altLang="en-US" sz="1000" baseline="-25000">
                <a:solidFill>
                  <a:srgbClr val="FF0000"/>
                </a:solidFill>
                <a:latin typeface="Times New Roman" pitchFamily="18" charset="0"/>
              </a:rPr>
              <a:t>v</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R</a:t>
            </a:r>
            <a:r>
              <a:rPr lang="en-US" altLang="en-US" sz="1000">
                <a:solidFill>
                  <a:srgbClr val="FF0000"/>
                </a:solidFill>
                <a:latin typeface="Times New Roman" pitchFamily="18" charset="0"/>
              </a:rPr>
              <a:t> / </a:t>
            </a:r>
            <a:r>
              <a:rPr lang="en-US" altLang="en-US" sz="1000" i="1">
                <a:solidFill>
                  <a:srgbClr val="FF0000"/>
                </a:solidFill>
                <a:latin typeface="Times New Roman" pitchFamily="18" charset="0"/>
              </a:rPr>
              <a:t>v</a:t>
            </a:r>
          </a:p>
        </p:txBody>
      </p:sp>
      <p:sp>
        <p:nvSpPr>
          <p:cNvPr id="88075" name="Line 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8076" name="Text Box 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8077" name="Text Box 1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8078" name="Line 1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quarter" idx="10"/>
          </p:nvPr>
        </p:nvSpPr>
        <p:spPr/>
        <p:txBody>
          <a:bodyPr/>
          <a:lstStyle/>
          <a:p>
            <a:pPr>
              <a:defRPr/>
            </a:pPr>
            <a:r>
              <a:rPr lang="en-US" smtClean="0"/>
              <a:t>4 October 2016</a:t>
            </a:r>
            <a:endParaRPr lang="en-US" dirty="0"/>
          </a:p>
        </p:txBody>
      </p:sp>
      <p:sp>
        <p:nvSpPr>
          <p:cNvPr id="17" name="Slide Number Placeholder 3"/>
          <p:cNvSpPr>
            <a:spLocks noGrp="1"/>
          </p:cNvSpPr>
          <p:nvPr>
            <p:ph type="sldNum" sz="quarter" idx="11"/>
          </p:nvPr>
        </p:nvSpPr>
        <p:spPr/>
        <p:txBody>
          <a:bodyPr/>
          <a:lstStyle/>
          <a:p>
            <a:pPr>
              <a:defRPr/>
            </a:pPr>
            <a:fld id="{1CB9C5D7-9D6B-488A-B4D9-D5B69F8F70CC}" type="slidenum">
              <a:rPr lang="en-US"/>
              <a:pPr>
                <a:defRPr/>
              </a:pPr>
              <a:t>9</a:t>
            </a:fld>
            <a:endParaRPr lang="en-US" dirty="0"/>
          </a:p>
        </p:txBody>
      </p:sp>
      <p:sp>
        <p:nvSpPr>
          <p:cNvPr id="18"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11269" name="Picture 2" descr="stringmod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857375"/>
            <a:ext cx="2449513" cy="1792288"/>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1270" name="Picture 3" descr="pipemo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8575" y="1852613"/>
            <a:ext cx="2449513" cy="1792287"/>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1272" name="Picture 5" descr="pipemodes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4114800"/>
            <a:ext cx="3346450" cy="1789113"/>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1273" name="Picture 6" descr="stringmodes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975" y="4114800"/>
            <a:ext cx="3346450" cy="1789113"/>
          </a:xfrm>
          <a:prstGeom prst="rect">
            <a:avLst/>
          </a:prstGeom>
          <a:noFill/>
          <a:ln w="9525">
            <a:solidFill>
              <a:schemeClr val="tx1"/>
            </a:solidFill>
            <a:miter lim="800000"/>
            <a:headEnd/>
            <a:tailEnd/>
          </a:ln>
          <a:effectLst>
            <a:outerShdw blurRad="63500" dist="63500"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
        <p:nvSpPr>
          <p:cNvPr id="11274" name="Text Box 7"/>
          <p:cNvSpPr txBox="1">
            <a:spLocks noChangeArrowheads="1"/>
          </p:cNvSpPr>
          <p:nvPr/>
        </p:nvSpPr>
        <p:spPr bwMode="auto">
          <a:xfrm>
            <a:off x="3486150" y="1881188"/>
            <a:ext cx="549275" cy="1754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string sound</a:t>
            </a:r>
          </a:p>
        </p:txBody>
      </p:sp>
      <p:sp>
        <p:nvSpPr>
          <p:cNvPr id="11275" name="Text Box 8"/>
          <p:cNvSpPr txBox="1">
            <a:spLocks noChangeArrowheads="1"/>
          </p:cNvSpPr>
          <p:nvPr/>
        </p:nvSpPr>
        <p:spPr bwMode="auto">
          <a:xfrm>
            <a:off x="7904163" y="1963738"/>
            <a:ext cx="549275" cy="1585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a:t>pipe sound</a:t>
            </a:r>
          </a:p>
        </p:txBody>
      </p:sp>
      <p:sp>
        <p:nvSpPr>
          <p:cNvPr id="11276" name="Line 9"/>
          <p:cNvSpPr>
            <a:spLocks noChangeShapeType="1"/>
          </p:cNvSpPr>
          <p:nvPr/>
        </p:nvSpPr>
        <p:spPr bwMode="auto">
          <a:xfrm>
            <a:off x="3736975" y="3733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7" name="Line 10"/>
          <p:cNvSpPr>
            <a:spLocks noChangeShapeType="1"/>
          </p:cNvSpPr>
          <p:nvPr/>
        </p:nvSpPr>
        <p:spPr bwMode="auto">
          <a:xfrm>
            <a:off x="8156575" y="37338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8" name="Text Box 11"/>
          <p:cNvSpPr txBox="1">
            <a:spLocks noChangeArrowheads="1"/>
          </p:cNvSpPr>
          <p:nvPr/>
        </p:nvSpPr>
        <p:spPr bwMode="auto">
          <a:xfrm>
            <a:off x="3810000" y="1233488"/>
            <a:ext cx="4756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800" dirty="0"/>
              <a:t>Emerge from the superposition of the modes.</a:t>
            </a:r>
          </a:p>
        </p:txBody>
      </p:sp>
      <p:sp>
        <p:nvSpPr>
          <p:cNvPr id="11279" name="Text Box 12"/>
          <p:cNvSpPr txBox="1">
            <a:spLocks noChangeArrowheads="1"/>
          </p:cNvSpPr>
          <p:nvPr/>
        </p:nvSpPr>
        <p:spPr bwMode="auto">
          <a:xfrm>
            <a:off x="2705100" y="2971800"/>
            <a:ext cx="2895600" cy="1616075"/>
          </a:xfrm>
          <a:prstGeom prst="rect">
            <a:avLst/>
          </a:prstGeom>
          <a:solidFill>
            <a:srgbClr val="FFFFCC"/>
          </a:solidFill>
          <a:ln>
            <a:noFill/>
          </a:ln>
          <a:effectLst>
            <a:outerShdw blurRad="63500" dist="635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The vibratory modes add up to one complex motion that pushes the air around the vibrating object</a:t>
            </a:r>
          </a:p>
        </p:txBody>
      </p:sp>
      <p:sp>
        <p:nvSpPr>
          <p:cNvPr id="11280" name="Text Box 15"/>
          <p:cNvSpPr txBox="1">
            <a:spLocks noChangeArrowheads="1"/>
          </p:cNvSpPr>
          <p:nvPr/>
        </p:nvSpPr>
        <p:spPr bwMode="auto">
          <a:xfrm>
            <a:off x="3794125" y="2325688"/>
            <a:ext cx="184150"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endParaRPr lang="en-US" altLang="en-US"/>
          </a:p>
        </p:txBody>
      </p:sp>
      <p:sp>
        <p:nvSpPr>
          <p:cNvPr id="11281" name="Text Box 16"/>
          <p:cNvSpPr txBox="1">
            <a:spLocks noChangeArrowheads="1"/>
          </p:cNvSpPr>
          <p:nvPr/>
        </p:nvSpPr>
        <p:spPr bwMode="auto">
          <a:xfrm>
            <a:off x="381000" y="3429000"/>
            <a:ext cx="1524000" cy="701675"/>
          </a:xfrm>
          <a:prstGeom prst="rect">
            <a:avLst/>
          </a:prstGeom>
          <a:solidFill>
            <a:srgbClr val="FFFFCC"/>
          </a:solidFill>
          <a:ln>
            <a:noFill/>
          </a:ln>
          <a:effectLst>
            <a:outerShdw blurRad="63500" dist="635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Even-order harmonics</a:t>
            </a:r>
          </a:p>
        </p:txBody>
      </p:sp>
      <p:sp>
        <p:nvSpPr>
          <p:cNvPr id="11282" name="Text Box 17"/>
          <p:cNvSpPr txBox="1">
            <a:spLocks noChangeArrowheads="1"/>
          </p:cNvSpPr>
          <p:nvPr/>
        </p:nvSpPr>
        <p:spPr bwMode="auto">
          <a:xfrm>
            <a:off x="6400800" y="3429000"/>
            <a:ext cx="1524000" cy="701675"/>
          </a:xfrm>
          <a:prstGeom prst="rect">
            <a:avLst/>
          </a:prstGeom>
          <a:solidFill>
            <a:srgbClr val="FFFFCC"/>
          </a:solidFill>
          <a:ln>
            <a:noFill/>
          </a:ln>
          <a:effectLst>
            <a:outerShdw blurRad="63500" dist="635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a:latin typeface="Comic Sans MS" pitchFamily="66" charset="0"/>
              </a:rPr>
              <a:t>Odd-order harmonics</a:t>
            </a:r>
          </a:p>
        </p:txBody>
      </p:sp>
      <p:sp>
        <p:nvSpPr>
          <p:cNvPr id="20" name="Rectangle 2"/>
          <p:cNvSpPr>
            <a:spLocks noGrp="1" noChangeArrowheads="1"/>
          </p:cNvSpPr>
          <p:nvPr>
            <p:ph type="title"/>
          </p:nvPr>
        </p:nvSpPr>
        <p:spPr>
          <a:xfrm>
            <a:off x="457200" y="1097280"/>
            <a:ext cx="2305050" cy="519112"/>
          </a:xfrm>
        </p:spPr>
        <p:txBody>
          <a:bodyPr>
            <a:spAutoFit/>
          </a:bodyPr>
          <a:lstStyle/>
          <a:p>
            <a:pPr algn="r"/>
            <a:r>
              <a:rPr lang="en-US" altLang="en-US" sz="2800" dirty="0" smtClean="0"/>
              <a:t>Sound Waves: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
        <p:nvSpPr>
          <p:cNvPr id="30" name="Date Placeholder 2"/>
          <p:cNvSpPr>
            <a:spLocks noGrp="1"/>
          </p:cNvSpPr>
          <p:nvPr>
            <p:ph type="dt" sz="quarter" idx="10"/>
          </p:nvPr>
        </p:nvSpPr>
        <p:spPr/>
        <p:txBody>
          <a:bodyPr/>
          <a:lstStyle/>
          <a:p>
            <a:pPr>
              <a:defRPr/>
            </a:pPr>
            <a:r>
              <a:rPr lang="en-US" smtClean="0"/>
              <a:t>4 October 2016</a:t>
            </a:r>
            <a:endParaRPr lang="en-US"/>
          </a:p>
        </p:txBody>
      </p:sp>
      <p:sp>
        <p:nvSpPr>
          <p:cNvPr id="31" name="Slide Number Placeholder 3"/>
          <p:cNvSpPr>
            <a:spLocks noGrp="1"/>
          </p:cNvSpPr>
          <p:nvPr>
            <p:ph type="sldNum" sz="quarter" idx="11"/>
          </p:nvPr>
        </p:nvSpPr>
        <p:spPr/>
        <p:txBody>
          <a:bodyPr/>
          <a:lstStyle/>
          <a:p>
            <a:pPr>
              <a:defRPr/>
            </a:pPr>
            <a:fld id="{19E84A60-CB9C-483E-A673-87770A5EDC85}" type="slidenum">
              <a:rPr lang="en-US"/>
              <a:pPr>
                <a:defRPr/>
              </a:pPr>
              <a:t>90</a:t>
            </a:fld>
            <a:endParaRPr lang="en-US"/>
          </a:p>
        </p:txBody>
      </p:sp>
      <p:sp>
        <p:nvSpPr>
          <p:cNvPr id="32"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89094" name="Group 2"/>
          <p:cNvGrpSpPr>
            <a:grpSpLocks/>
          </p:cNvGrpSpPr>
          <p:nvPr/>
        </p:nvGrpSpPr>
        <p:grpSpPr bwMode="auto">
          <a:xfrm>
            <a:off x="1141413" y="2247900"/>
            <a:ext cx="7321550" cy="2857500"/>
            <a:chOff x="716" y="1416"/>
            <a:chExt cx="4612" cy="1800"/>
          </a:xfrm>
        </p:grpSpPr>
        <p:pic>
          <p:nvPicPr>
            <p:cNvPr id="89103" name="Picture 3" descr="FT_reps_horiz_3_vert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 y="1416"/>
              <a:ext cx="4612"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4" name="Line 4"/>
            <p:cNvSpPr>
              <a:spLocks noChangeShapeType="1"/>
            </p:cNvSpPr>
            <p:nvPr/>
          </p:nvSpPr>
          <p:spPr bwMode="auto">
            <a:xfrm flipV="1">
              <a:off x="1340" y="1655"/>
              <a:ext cx="1275" cy="127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105" name="Arc 5"/>
            <p:cNvSpPr>
              <a:spLocks/>
            </p:cNvSpPr>
            <p:nvPr/>
          </p:nvSpPr>
          <p:spPr bwMode="auto">
            <a:xfrm rot="16200000" flipV="1">
              <a:off x="2190" y="1989"/>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89106" name="Arc 6"/>
            <p:cNvSpPr>
              <a:spLocks/>
            </p:cNvSpPr>
            <p:nvPr/>
          </p:nvSpPr>
          <p:spPr bwMode="auto">
            <a:xfrm rot="5400000" flipV="1">
              <a:off x="1482" y="2311"/>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89107" name="Text Box 7"/>
            <p:cNvSpPr txBox="1">
              <a:spLocks noChangeArrowheads="1"/>
            </p:cNvSpPr>
            <p:nvPr/>
          </p:nvSpPr>
          <p:spPr bwMode="auto">
            <a:xfrm>
              <a:off x="2382" y="1988"/>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89108" name="Text Box 8"/>
            <p:cNvSpPr txBox="1">
              <a:spLocks noChangeArrowheads="1"/>
            </p:cNvSpPr>
            <p:nvPr/>
          </p:nvSpPr>
          <p:spPr bwMode="auto">
            <a:xfrm>
              <a:off x="1392" y="2400"/>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89109" name="Line 9"/>
            <p:cNvSpPr>
              <a:spLocks noChangeShapeType="1"/>
            </p:cNvSpPr>
            <p:nvPr/>
          </p:nvSpPr>
          <p:spPr bwMode="auto">
            <a:xfrm flipV="1">
              <a:off x="3548" y="1657"/>
              <a:ext cx="1275" cy="127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110" name="Arc 10"/>
            <p:cNvSpPr>
              <a:spLocks/>
            </p:cNvSpPr>
            <p:nvPr/>
          </p:nvSpPr>
          <p:spPr bwMode="auto">
            <a:xfrm rot="16200000" flipV="1">
              <a:off x="4398" y="1991"/>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89111" name="Arc 11"/>
            <p:cNvSpPr>
              <a:spLocks/>
            </p:cNvSpPr>
            <p:nvPr/>
          </p:nvSpPr>
          <p:spPr bwMode="auto">
            <a:xfrm rot="5400000" flipV="1">
              <a:off x="3690" y="2313"/>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89112" name="Text Box 12"/>
            <p:cNvSpPr txBox="1">
              <a:spLocks noChangeArrowheads="1"/>
            </p:cNvSpPr>
            <p:nvPr/>
          </p:nvSpPr>
          <p:spPr bwMode="auto">
            <a:xfrm>
              <a:off x="4590" y="1990"/>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89113" name="Text Box 13"/>
            <p:cNvSpPr txBox="1">
              <a:spLocks noChangeArrowheads="1"/>
            </p:cNvSpPr>
            <p:nvPr/>
          </p:nvSpPr>
          <p:spPr bwMode="auto">
            <a:xfrm>
              <a:off x="3600" y="2402"/>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89114" name="Line 14"/>
            <p:cNvSpPr>
              <a:spLocks noChangeShapeType="1"/>
            </p:cNvSpPr>
            <p:nvPr/>
          </p:nvSpPr>
          <p:spPr bwMode="auto">
            <a:xfrm>
              <a:off x="3336" y="2278"/>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115" name="Line 15"/>
            <p:cNvSpPr>
              <a:spLocks noChangeShapeType="1"/>
            </p:cNvSpPr>
            <p:nvPr/>
          </p:nvSpPr>
          <p:spPr bwMode="auto">
            <a:xfrm>
              <a:off x="3334" y="2314"/>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116" name="Line 16"/>
            <p:cNvSpPr>
              <a:spLocks noChangeShapeType="1"/>
            </p:cNvSpPr>
            <p:nvPr/>
          </p:nvSpPr>
          <p:spPr bwMode="auto">
            <a:xfrm flipV="1">
              <a:off x="3694" y="1659"/>
              <a:ext cx="983" cy="1274"/>
            </a:xfrm>
            <a:prstGeom prst="line">
              <a:avLst/>
            </a:prstGeom>
            <a:noFill/>
            <a:ln w="12700">
              <a:solidFill>
                <a:srgbClr val="FFFF00"/>
              </a:solidFill>
              <a:round/>
              <a:headEnd/>
              <a:tailEnd/>
            </a:ln>
            <a:effectLst>
              <a:outerShdw dist="28398" dir="200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nvGrpSpPr>
            <p:cNvPr id="89117" name="Group 17"/>
            <p:cNvGrpSpPr>
              <a:grpSpLocks/>
            </p:cNvGrpSpPr>
            <p:nvPr/>
          </p:nvGrpSpPr>
          <p:grpSpPr bwMode="auto">
            <a:xfrm>
              <a:off x="3859" y="1799"/>
              <a:ext cx="361" cy="348"/>
              <a:chOff x="3859" y="1799"/>
              <a:chExt cx="361" cy="348"/>
            </a:xfrm>
          </p:grpSpPr>
          <p:sp>
            <p:nvSpPr>
              <p:cNvPr id="89118" name="Line 18"/>
              <p:cNvSpPr>
                <a:spLocks noChangeShapeType="1"/>
              </p:cNvSpPr>
              <p:nvPr/>
            </p:nvSpPr>
            <p:spPr bwMode="auto">
              <a:xfrm rot="-3121205">
                <a:off x="3931" y="2038"/>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89119" name="Line 19"/>
              <p:cNvSpPr>
                <a:spLocks noChangeShapeType="1"/>
              </p:cNvSpPr>
              <p:nvPr/>
            </p:nvSpPr>
            <p:spPr bwMode="auto">
              <a:xfrm rot="-3121205">
                <a:off x="4148" y="1767"/>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89120" name="Line 20"/>
              <p:cNvSpPr>
                <a:spLocks noChangeShapeType="1"/>
              </p:cNvSpPr>
              <p:nvPr/>
            </p:nvSpPr>
            <p:spPr bwMode="auto">
              <a:xfrm rot="-3121205">
                <a:off x="3864" y="1973"/>
                <a:ext cx="348" cy="0"/>
              </a:xfrm>
              <a:prstGeom prst="line">
                <a:avLst/>
              </a:prstGeom>
              <a:noFill/>
              <a:ln w="12700">
                <a:solidFill>
                  <a:srgbClr val="FFFF00"/>
                </a:solidFill>
                <a:round/>
                <a:headEnd type="triangle" w="med" len="med"/>
                <a:tailEnd type="triangle" w="med" len="me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grpSp>
      <p:sp>
        <p:nvSpPr>
          <p:cNvPr id="89096" name="Line 23"/>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097" name="Text Box 24"/>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89098" name="Text Box 25"/>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89099" name="Line 26"/>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8076" name="Text Box 27"/>
          <p:cNvSpPr txBox="1">
            <a:spLocks noChangeArrowheads="1"/>
          </p:cNvSpPr>
          <p:nvPr/>
        </p:nvSpPr>
        <p:spPr bwMode="auto">
          <a:xfrm>
            <a:off x="1219200" y="269875"/>
            <a:ext cx="3124200" cy="15589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In the Fourier plane of a </a:t>
            </a:r>
            <a:r>
              <a:rPr lang="en-US" sz="1600" b="1" dirty="0" smtClean="0">
                <a:latin typeface="Comic Sans MS" pitchFamily="66" charset="0"/>
              </a:rPr>
              <a:t>square image</a:t>
            </a:r>
            <a:r>
              <a:rPr lang="en-US" sz="1600" dirty="0" smtClean="0">
                <a:latin typeface="Comic Sans MS" pitchFamily="66" charset="0"/>
              </a:rPr>
              <a:t>, the orientation of the line through the point pair = the orientation of the wave front in the image.  </a:t>
            </a:r>
            <a:r>
              <a:rPr lang="en-US" sz="1600" b="1" dirty="0" smtClean="0">
                <a:latin typeface="Comic Sans MS" pitchFamily="66" charset="0"/>
              </a:rPr>
              <a:t>Not so for a non-square image.</a:t>
            </a:r>
          </a:p>
        </p:txBody>
      </p:sp>
      <p:sp>
        <p:nvSpPr>
          <p:cNvPr id="88077" name="Text Box 28"/>
          <p:cNvSpPr txBox="1">
            <a:spLocks noChangeArrowheads="1"/>
          </p:cNvSpPr>
          <p:nvPr/>
        </p:nvSpPr>
        <p:spPr bwMode="auto">
          <a:xfrm>
            <a:off x="4876800" y="269875"/>
            <a:ext cx="3200400" cy="15589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In the F plane the angle is -45˚ in this image it’s about -53˚ (yellow line).  That’s because the fraction of R covered by one pixel is 4/3 the fraction of C covered by one pixel.</a:t>
            </a:r>
          </a:p>
        </p:txBody>
      </p:sp>
      <p:sp>
        <p:nvSpPr>
          <p:cNvPr id="88078" name="Text Box 29"/>
          <p:cNvSpPr txBox="1">
            <a:spLocks noChangeArrowheads="1"/>
          </p:cNvSpPr>
          <p:nvPr/>
        </p:nvSpPr>
        <p:spPr bwMode="auto">
          <a:xfrm>
            <a:off x="5715000" y="4800600"/>
            <a:ext cx="2133600" cy="581025"/>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Also as a result, the wavelength </a:t>
            </a:r>
            <a:r>
              <a:rPr lang="en-US" sz="1600" smtClean="0">
                <a:latin typeface="Comic Sans MS" pitchFamily="66" charset="0"/>
              </a:rPr>
              <a:t>is 102.4</a:t>
            </a:r>
            <a:r>
              <a:rPr lang="en-US" sz="1600" smtClean="0">
                <a:latin typeface="Comic Sans MS" pitchFamily="66" charset="0"/>
                <a:cs typeface="Arial" charset="0"/>
              </a:rPr>
              <a:t>.</a:t>
            </a:r>
            <a:endParaRPr lang="en-US" sz="1600" dirty="0" smtClean="0">
              <a:latin typeface="Comic Sans MS" pitchFamily="66" charset="0"/>
            </a:endParaRPr>
          </a:p>
        </p:txBody>
      </p:sp>
      <p:grpSp>
        <p:nvGrpSpPr>
          <p:cNvPr id="2" name="Group 1"/>
          <p:cNvGrpSpPr/>
          <p:nvPr/>
        </p:nvGrpSpPr>
        <p:grpSpPr>
          <a:xfrm>
            <a:off x="381000" y="5410200"/>
            <a:ext cx="8382000" cy="457200"/>
            <a:chOff x="381000" y="5410200"/>
            <a:chExt cx="8382000" cy="457200"/>
          </a:xfrm>
        </p:grpSpPr>
        <p:sp>
          <p:nvSpPr>
            <p:cNvPr id="89095" name="Text Box 22"/>
            <p:cNvSpPr txBox="1">
              <a:spLocks noChangeArrowheads="1"/>
            </p:cNvSpPr>
            <p:nvPr/>
          </p:nvSpPr>
          <p:spPr bwMode="auto">
            <a:xfrm>
              <a:off x="381000" y="54102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(3,3);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(170</a:t>
              </a:r>
              <a:r>
                <a:rPr lang="en-US" altLang="en-US" sz="1000" dirty="0">
                  <a:latin typeface="Times New Roman" pitchFamily="18" charset="0"/>
                </a:rPr>
                <a:t> </a:t>
              </a:r>
              <a:r>
                <a:rPr lang="en-US" altLang="en-US" sz="1000" dirty="0" smtClean="0">
                  <a:latin typeface="Times New Roman" pitchFamily="18" charset="0"/>
                </a:rPr>
                <a:t>     </a:t>
              </a:r>
              <a:r>
                <a:rPr lang="en-US" altLang="en-US" dirty="0" smtClean="0">
                  <a:latin typeface="Times New Roman" pitchFamily="18" charset="0"/>
                  <a:cs typeface="Times New Roman" pitchFamily="18" charset="0"/>
                </a:rPr>
                <a:t>,</a:t>
              </a:r>
              <a:r>
                <a:rPr lang="en-US" altLang="en-US" dirty="0">
                  <a:latin typeface="Times New Roman" pitchFamily="18" charset="0"/>
                </a:rPr>
                <a:t>128)</a:t>
              </a:r>
            </a:p>
          </p:txBody>
        </p:sp>
        <p:graphicFrame>
          <p:nvGraphicFramePr>
            <p:cNvPr id="33" name="Object 32"/>
            <p:cNvGraphicFramePr>
              <a:graphicFrameLocks noChangeAspect="1"/>
            </p:cNvGraphicFramePr>
            <p:nvPr>
              <p:extLst>
                <p:ext uri="{D42A27DB-BD31-4B8C-83A1-F6EECF244321}">
                  <p14:modId xmlns:p14="http://schemas.microsoft.com/office/powerpoint/2010/main" val="1373301328"/>
                </p:ext>
              </p:extLst>
            </p:nvPr>
          </p:nvGraphicFramePr>
          <p:xfrm>
            <a:off x="7499351" y="5495925"/>
            <a:ext cx="228600" cy="304560"/>
          </p:xfrm>
          <a:graphic>
            <a:graphicData uri="http://schemas.openxmlformats.org/presentationml/2006/ole">
              <mc:AlternateContent xmlns:mc="http://schemas.openxmlformats.org/markup-compatibility/2006">
                <mc:Choice xmlns:v="urn:schemas-microsoft-com:vml" Requires="v">
                  <p:oleObj spid="_x0000_s116771" name="Equation" r:id="rId4" imgW="228600" imgH="304560" progId="Equation.DSMT4">
                    <p:embed/>
                  </p:oleObj>
                </mc:Choice>
                <mc:Fallback>
                  <p:oleObj name="Equation" r:id="rId4" imgW="228600" imgH="304560" progId="Equation.DSMT4">
                    <p:embed/>
                    <p:pic>
                      <p:nvPicPr>
                        <p:cNvPr id="0" name=""/>
                        <p:cNvPicPr/>
                        <p:nvPr/>
                      </p:nvPicPr>
                      <p:blipFill>
                        <a:blip r:embed="rId5"/>
                        <a:stretch>
                          <a:fillRect/>
                        </a:stretch>
                      </p:blipFill>
                      <p:spPr>
                        <a:xfrm>
                          <a:off x="7499351" y="5495925"/>
                          <a:ext cx="228600" cy="30456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81000" y="5410200"/>
            <a:ext cx="8382000" cy="457200"/>
            <a:chOff x="381000" y="5410200"/>
            <a:chExt cx="8382000" cy="457200"/>
          </a:xfrm>
        </p:grpSpPr>
        <p:sp>
          <p:nvSpPr>
            <p:cNvPr id="37" name="Text Box 22"/>
            <p:cNvSpPr txBox="1">
              <a:spLocks noChangeArrowheads="1"/>
            </p:cNvSpPr>
            <p:nvPr/>
          </p:nvSpPr>
          <p:spPr bwMode="auto">
            <a:xfrm>
              <a:off x="381000" y="54102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(3,3);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(170</a:t>
              </a:r>
              <a:r>
                <a:rPr lang="en-US" altLang="en-US" sz="1000" dirty="0">
                  <a:latin typeface="Times New Roman" pitchFamily="18" charset="0"/>
                </a:rPr>
                <a:t> </a:t>
              </a:r>
              <a:r>
                <a:rPr lang="en-US" altLang="en-US" sz="1000" dirty="0" smtClean="0">
                  <a:latin typeface="Times New Roman" pitchFamily="18" charset="0"/>
                </a:rPr>
                <a:t>     </a:t>
              </a:r>
              <a:r>
                <a:rPr lang="en-US" altLang="en-US" dirty="0" smtClean="0">
                  <a:latin typeface="Times New Roman" pitchFamily="18" charset="0"/>
                  <a:cs typeface="Times New Roman" pitchFamily="18" charset="0"/>
                </a:rPr>
                <a:t>,</a:t>
              </a:r>
              <a:r>
                <a:rPr lang="en-US" altLang="en-US" dirty="0">
                  <a:latin typeface="Times New Roman" pitchFamily="18" charset="0"/>
                </a:rPr>
                <a:t>128)</a:t>
              </a:r>
            </a:p>
          </p:txBody>
        </p:sp>
        <p:graphicFrame>
          <p:nvGraphicFramePr>
            <p:cNvPr id="38" name="Object 37"/>
            <p:cNvGraphicFramePr>
              <a:graphicFrameLocks noChangeAspect="1"/>
            </p:cNvGraphicFramePr>
            <p:nvPr>
              <p:extLst>
                <p:ext uri="{D42A27DB-BD31-4B8C-83A1-F6EECF244321}">
                  <p14:modId xmlns:p14="http://schemas.microsoft.com/office/powerpoint/2010/main" val="2761245424"/>
                </p:ext>
              </p:extLst>
            </p:nvPr>
          </p:nvGraphicFramePr>
          <p:xfrm>
            <a:off x="7499351" y="5495925"/>
            <a:ext cx="228600" cy="304560"/>
          </p:xfrm>
          <a:graphic>
            <a:graphicData uri="http://schemas.openxmlformats.org/presentationml/2006/ole">
              <mc:AlternateContent xmlns:mc="http://schemas.openxmlformats.org/markup-compatibility/2006">
                <mc:Choice xmlns:v="urn:schemas-microsoft-com:vml" Requires="v">
                  <p:oleObj spid="_x0000_s90348" name="Equation" r:id="rId3" imgW="228600" imgH="304560" progId="Equation.DSMT4">
                    <p:embed/>
                  </p:oleObj>
                </mc:Choice>
                <mc:Fallback>
                  <p:oleObj name="Equation" r:id="rId3" imgW="228600" imgH="304560" progId="Equation.DSMT4">
                    <p:embed/>
                    <p:pic>
                      <p:nvPicPr>
                        <p:cNvPr id="0" name=""/>
                        <p:cNvPicPr/>
                        <p:nvPr/>
                      </p:nvPicPr>
                      <p:blipFill>
                        <a:blip r:embed="rId4"/>
                        <a:stretch>
                          <a:fillRect/>
                        </a:stretch>
                      </p:blipFill>
                      <p:spPr>
                        <a:xfrm>
                          <a:off x="7499351" y="5495925"/>
                          <a:ext cx="228600" cy="304560"/>
                        </a:xfrm>
                        <a:prstGeom prst="rect">
                          <a:avLst/>
                        </a:prstGeom>
                      </p:spPr>
                    </p:pic>
                  </p:oleObj>
                </mc:Fallback>
              </mc:AlternateContent>
            </a:graphicData>
          </a:graphic>
        </p:graphicFrame>
      </p:grpSp>
      <p:sp>
        <p:nvSpPr>
          <p:cNvPr id="32" name="Date Placeholder 2"/>
          <p:cNvSpPr>
            <a:spLocks noGrp="1"/>
          </p:cNvSpPr>
          <p:nvPr>
            <p:ph type="dt" sz="quarter" idx="10"/>
          </p:nvPr>
        </p:nvSpPr>
        <p:spPr/>
        <p:txBody>
          <a:bodyPr/>
          <a:lstStyle/>
          <a:p>
            <a:pPr>
              <a:defRPr/>
            </a:pPr>
            <a:r>
              <a:rPr lang="en-US" smtClean="0"/>
              <a:t>4 October 2016</a:t>
            </a:r>
            <a:endParaRPr lang="en-US"/>
          </a:p>
        </p:txBody>
      </p:sp>
      <p:sp>
        <p:nvSpPr>
          <p:cNvPr id="33" name="Slide Number Placeholder 3"/>
          <p:cNvSpPr>
            <a:spLocks noGrp="1"/>
          </p:cNvSpPr>
          <p:nvPr>
            <p:ph type="sldNum" sz="quarter" idx="11"/>
          </p:nvPr>
        </p:nvSpPr>
        <p:spPr/>
        <p:txBody>
          <a:bodyPr/>
          <a:lstStyle/>
          <a:p>
            <a:pPr>
              <a:defRPr/>
            </a:pPr>
            <a:fld id="{DD1F4B0D-473A-4584-A08A-173BE725E8AA}" type="slidenum">
              <a:rPr lang="en-US"/>
              <a:pPr>
                <a:defRPr/>
              </a:pPr>
              <a:t>91</a:t>
            </a:fld>
            <a:endParaRPr lang="en-US"/>
          </a:p>
        </p:txBody>
      </p:sp>
      <p:sp>
        <p:nvSpPr>
          <p:cNvPr id="34"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90117" name="Group 2"/>
          <p:cNvGrpSpPr>
            <a:grpSpLocks/>
          </p:cNvGrpSpPr>
          <p:nvPr/>
        </p:nvGrpSpPr>
        <p:grpSpPr bwMode="auto">
          <a:xfrm>
            <a:off x="1141413" y="2247900"/>
            <a:ext cx="7321550" cy="2857500"/>
            <a:chOff x="716" y="1416"/>
            <a:chExt cx="4612" cy="1800"/>
          </a:xfrm>
        </p:grpSpPr>
        <p:pic>
          <p:nvPicPr>
            <p:cNvPr id="90128" name="Picture 3" descr="FT_reps_horiz_3_vert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 y="1416"/>
              <a:ext cx="4612"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9" name="Line 4"/>
            <p:cNvSpPr>
              <a:spLocks noChangeShapeType="1"/>
            </p:cNvSpPr>
            <p:nvPr/>
          </p:nvSpPr>
          <p:spPr bwMode="auto">
            <a:xfrm flipV="1">
              <a:off x="1340" y="1655"/>
              <a:ext cx="1275" cy="127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0130" name="Arc 5"/>
            <p:cNvSpPr>
              <a:spLocks/>
            </p:cNvSpPr>
            <p:nvPr/>
          </p:nvSpPr>
          <p:spPr bwMode="auto">
            <a:xfrm rot="16200000" flipV="1">
              <a:off x="2190" y="1989"/>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90131" name="Arc 6"/>
            <p:cNvSpPr>
              <a:spLocks/>
            </p:cNvSpPr>
            <p:nvPr/>
          </p:nvSpPr>
          <p:spPr bwMode="auto">
            <a:xfrm rot="5400000" flipV="1">
              <a:off x="1482" y="2311"/>
              <a:ext cx="275" cy="288"/>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00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90132" name="Text Box 7"/>
            <p:cNvSpPr txBox="1">
              <a:spLocks noChangeArrowheads="1"/>
            </p:cNvSpPr>
            <p:nvPr/>
          </p:nvSpPr>
          <p:spPr bwMode="auto">
            <a:xfrm>
              <a:off x="2382" y="1988"/>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90133" name="Text Box 8"/>
            <p:cNvSpPr txBox="1">
              <a:spLocks noChangeArrowheads="1"/>
            </p:cNvSpPr>
            <p:nvPr/>
          </p:nvSpPr>
          <p:spPr bwMode="auto">
            <a:xfrm>
              <a:off x="1392" y="2400"/>
              <a:ext cx="174"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0000"/>
                  </a:solidFill>
                  <a:latin typeface="Symbol" pitchFamily="18" charset="2"/>
                  <a:sym typeface="Symbol" pitchFamily="18" charset="2"/>
                </a:rPr>
                <a:t></a:t>
              </a:r>
            </a:p>
          </p:txBody>
        </p:sp>
        <p:sp>
          <p:nvSpPr>
            <p:cNvPr id="90134" name="Line 9"/>
            <p:cNvSpPr>
              <a:spLocks noChangeShapeType="1"/>
            </p:cNvSpPr>
            <p:nvPr/>
          </p:nvSpPr>
          <p:spPr bwMode="auto">
            <a:xfrm flipV="1">
              <a:off x="3548" y="1657"/>
              <a:ext cx="1275" cy="127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0135" name="Arc 10"/>
            <p:cNvSpPr>
              <a:spLocks/>
            </p:cNvSpPr>
            <p:nvPr/>
          </p:nvSpPr>
          <p:spPr bwMode="auto">
            <a:xfrm rot="16200000" flipV="1">
              <a:off x="4357" y="1948"/>
              <a:ext cx="316" cy="331"/>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FF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90136" name="Arc 11"/>
            <p:cNvSpPr>
              <a:spLocks/>
            </p:cNvSpPr>
            <p:nvPr/>
          </p:nvSpPr>
          <p:spPr bwMode="auto">
            <a:xfrm rot="5400000" flipV="1">
              <a:off x="3691" y="2312"/>
              <a:ext cx="319" cy="334"/>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FF00"/>
              </a:solidFill>
              <a:round/>
              <a:headEnd/>
              <a:tailEnd type="triangle" w="med" len="me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nchor="ctr">
              <a:spAutoFit/>
            </a:bodyPr>
            <a:lstStyle/>
            <a:p>
              <a:endParaRPr lang="en-US"/>
            </a:p>
          </p:txBody>
        </p:sp>
        <p:sp>
          <p:nvSpPr>
            <p:cNvPr id="90137" name="Text Box 12"/>
            <p:cNvSpPr txBox="1">
              <a:spLocks noChangeArrowheads="1"/>
            </p:cNvSpPr>
            <p:nvPr/>
          </p:nvSpPr>
          <p:spPr bwMode="auto">
            <a:xfrm>
              <a:off x="4590" y="1990"/>
              <a:ext cx="250"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FF00"/>
                  </a:solidFill>
                  <a:latin typeface="Symbol" pitchFamily="18" charset="2"/>
                  <a:sym typeface="Symbol" pitchFamily="18" charset="2"/>
                </a:rPr>
                <a:t></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Times New Roman" pitchFamily="18" charset="0"/>
                <a:sym typeface="Symbol" pitchFamily="18" charset="2"/>
              </a:endParaRPr>
            </a:p>
          </p:txBody>
        </p:sp>
        <p:sp>
          <p:nvSpPr>
            <p:cNvPr id="90138" name="Text Box 13"/>
            <p:cNvSpPr txBox="1">
              <a:spLocks noChangeArrowheads="1"/>
            </p:cNvSpPr>
            <p:nvPr/>
          </p:nvSpPr>
          <p:spPr bwMode="auto">
            <a:xfrm>
              <a:off x="3504" y="2402"/>
              <a:ext cx="250"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FF00"/>
                  </a:solidFill>
                  <a:latin typeface="Symbol" pitchFamily="18" charset="2"/>
                  <a:sym typeface="Symbol" pitchFamily="18" charset="2"/>
                </a:rPr>
                <a:t></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Symbol" pitchFamily="18" charset="2"/>
                <a:sym typeface="Symbol" pitchFamily="18" charset="2"/>
              </a:endParaRPr>
            </a:p>
          </p:txBody>
        </p:sp>
        <p:sp>
          <p:nvSpPr>
            <p:cNvPr id="90139" name="Line 14"/>
            <p:cNvSpPr>
              <a:spLocks noChangeShapeType="1"/>
            </p:cNvSpPr>
            <p:nvPr/>
          </p:nvSpPr>
          <p:spPr bwMode="auto">
            <a:xfrm>
              <a:off x="3336" y="2278"/>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0140" name="Line 15"/>
            <p:cNvSpPr>
              <a:spLocks noChangeShapeType="1"/>
            </p:cNvSpPr>
            <p:nvPr/>
          </p:nvSpPr>
          <p:spPr bwMode="auto">
            <a:xfrm>
              <a:off x="3334" y="2314"/>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grpSp>
          <p:nvGrpSpPr>
            <p:cNvPr id="90141" name="Group 16"/>
            <p:cNvGrpSpPr>
              <a:grpSpLocks/>
            </p:cNvGrpSpPr>
            <p:nvPr/>
          </p:nvGrpSpPr>
          <p:grpSpPr bwMode="auto">
            <a:xfrm>
              <a:off x="3859" y="1799"/>
              <a:ext cx="361" cy="348"/>
              <a:chOff x="3859" y="1799"/>
              <a:chExt cx="361" cy="348"/>
            </a:xfrm>
          </p:grpSpPr>
          <p:sp>
            <p:nvSpPr>
              <p:cNvPr id="90144" name="Line 17"/>
              <p:cNvSpPr>
                <a:spLocks noChangeShapeType="1"/>
              </p:cNvSpPr>
              <p:nvPr/>
            </p:nvSpPr>
            <p:spPr bwMode="auto">
              <a:xfrm rot="-3121205">
                <a:off x="3931" y="2038"/>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90145" name="Line 18"/>
              <p:cNvSpPr>
                <a:spLocks noChangeShapeType="1"/>
              </p:cNvSpPr>
              <p:nvPr/>
            </p:nvSpPr>
            <p:spPr bwMode="auto">
              <a:xfrm rot="-3121205">
                <a:off x="4148" y="1767"/>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90146" name="Line 19"/>
              <p:cNvSpPr>
                <a:spLocks noChangeShapeType="1"/>
              </p:cNvSpPr>
              <p:nvPr/>
            </p:nvSpPr>
            <p:spPr bwMode="auto">
              <a:xfrm rot="-3121205">
                <a:off x="3864" y="1973"/>
                <a:ext cx="348" cy="0"/>
              </a:xfrm>
              <a:prstGeom prst="line">
                <a:avLst/>
              </a:prstGeom>
              <a:noFill/>
              <a:ln w="12700">
                <a:solidFill>
                  <a:srgbClr val="FFFF00"/>
                </a:solidFill>
                <a:round/>
                <a:headEnd type="triangle" w="med" len="med"/>
                <a:tailEnd type="triangle" w="med" len="me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sp>
          <p:nvSpPr>
            <p:cNvPr id="90142" name="Text Box 20"/>
            <p:cNvSpPr txBox="1">
              <a:spLocks noChangeArrowheads="1"/>
            </p:cNvSpPr>
            <p:nvPr/>
          </p:nvSpPr>
          <p:spPr bwMode="auto">
            <a:xfrm>
              <a:off x="3827" y="1776"/>
              <a:ext cx="253"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solidFill>
                    <a:srgbClr val="FFFF00"/>
                  </a:solidFill>
                  <a:latin typeface="Symbol" pitchFamily="18" charset="2"/>
                  <a:sym typeface="Symbol" pitchFamily="18" charset="2"/>
                </a:rPr>
                <a:t>l</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Times New Roman" pitchFamily="18" charset="0"/>
                <a:sym typeface="Symbol" pitchFamily="18" charset="2"/>
              </a:endParaRPr>
            </a:p>
          </p:txBody>
        </p:sp>
        <p:sp>
          <p:nvSpPr>
            <p:cNvPr id="90143" name="Line 21"/>
            <p:cNvSpPr>
              <a:spLocks noChangeShapeType="1"/>
            </p:cNvSpPr>
            <p:nvPr/>
          </p:nvSpPr>
          <p:spPr bwMode="auto">
            <a:xfrm flipV="1">
              <a:off x="3694" y="1659"/>
              <a:ext cx="983" cy="1274"/>
            </a:xfrm>
            <a:prstGeom prst="line">
              <a:avLst/>
            </a:prstGeom>
            <a:noFill/>
            <a:ln w="12700">
              <a:solidFill>
                <a:srgbClr val="FFFF00"/>
              </a:solidFill>
              <a:round/>
              <a:headEnd/>
              <a:tailEnd/>
            </a:ln>
            <a:effectLst>
              <a:outerShdw dist="28398" dir="200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sp>
        <p:nvSpPr>
          <p:cNvPr id="90118" name="Rectangle 22"/>
          <p:cNvSpPr>
            <a:spLocks noChangeArrowheads="1"/>
          </p:cNvSpPr>
          <p:nvPr/>
        </p:nvSpPr>
        <p:spPr bwMode="auto">
          <a:xfrm>
            <a:off x="819150" y="1104900"/>
            <a:ext cx="7505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
        <p:nvSpPr>
          <p:cNvPr id="90120" name="Line 24"/>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0121" name="Text Box 25"/>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90122" name="Text Box 26"/>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90123" name="Line 27"/>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89100" name="Text Box 28"/>
          <p:cNvSpPr txBox="1">
            <a:spLocks noChangeArrowheads="1"/>
          </p:cNvSpPr>
          <p:nvPr/>
        </p:nvSpPr>
        <p:spPr bwMode="auto">
          <a:xfrm>
            <a:off x="5334000" y="4953000"/>
            <a:ext cx="3124200" cy="1314450"/>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and the wavelength is:</a:t>
            </a:r>
          </a:p>
          <a:p>
            <a:pPr algn="l">
              <a:defRPr/>
            </a:pPr>
            <a:endParaRPr lang="en-US" sz="1600" smtClean="0">
              <a:latin typeface="Comic Sans MS" pitchFamily="66" charset="0"/>
            </a:endParaRPr>
          </a:p>
          <a:p>
            <a:pPr algn="l">
              <a:defRPr/>
            </a:pPr>
            <a:endParaRPr lang="en-US" sz="1600" smtClean="0">
              <a:latin typeface="Comic Sans MS" pitchFamily="66" charset="0"/>
            </a:endParaRPr>
          </a:p>
          <a:p>
            <a:pPr algn="l">
              <a:defRPr/>
            </a:pPr>
            <a:endParaRPr lang="en-US" sz="1600" smtClean="0">
              <a:latin typeface="Comic Sans MS" pitchFamily="66" charset="0"/>
            </a:endParaRPr>
          </a:p>
          <a:p>
            <a:pPr algn="l">
              <a:defRPr/>
            </a:pPr>
            <a:endParaRPr lang="en-US" sz="1600" smtClean="0">
              <a:latin typeface="Comic Sans MS" pitchFamily="66" charset="0"/>
            </a:endParaRPr>
          </a:p>
        </p:txBody>
      </p:sp>
      <p:sp>
        <p:nvSpPr>
          <p:cNvPr id="89101" name="Text Box 29"/>
          <p:cNvSpPr txBox="1">
            <a:spLocks noChangeArrowheads="1"/>
          </p:cNvSpPr>
          <p:nvPr/>
        </p:nvSpPr>
        <p:spPr bwMode="auto">
          <a:xfrm>
            <a:off x="1295400" y="304800"/>
            <a:ext cx="3124200" cy="1803400"/>
          </a:xfrm>
          <a:prstGeom prst="rect">
            <a:avLst/>
          </a:prstGeom>
          <a:solidFill>
            <a:srgbClr val="FFFFCC"/>
          </a:solidFill>
          <a:ln>
            <a:noFill/>
          </a:ln>
          <a:effectLst>
            <a:outerShdw blurRad="76200" dist="762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In general the slope of the wavefront direction in the image is given by (v/R) / (u/C). Therefore its angle is </a:t>
            </a:r>
          </a:p>
          <a:p>
            <a:pPr algn="l">
              <a:defRPr/>
            </a:pPr>
            <a:endParaRPr lang="en-US" sz="1600" dirty="0" smtClean="0">
              <a:latin typeface="Comic Sans MS" pitchFamily="66" charset="0"/>
            </a:endParaRPr>
          </a:p>
          <a:p>
            <a:pPr algn="l">
              <a:defRPr/>
            </a:pPr>
            <a:endParaRPr lang="en-US" sz="1600" dirty="0" smtClean="0">
              <a:latin typeface="Comic Sans MS" pitchFamily="66" charset="0"/>
            </a:endParaRPr>
          </a:p>
          <a:p>
            <a:pPr algn="l">
              <a:defRPr/>
            </a:pPr>
            <a:endParaRPr lang="en-US" sz="1600" dirty="0" smtClean="0">
              <a:latin typeface="Comic Sans MS" pitchFamily="66" charset="0"/>
            </a:endParaRPr>
          </a:p>
        </p:txBody>
      </p:sp>
      <p:graphicFrame>
        <p:nvGraphicFramePr>
          <p:cNvPr id="90126" name="Object 30"/>
          <p:cNvGraphicFramePr>
            <a:graphicFrameLocks noChangeAspect="1"/>
          </p:cNvGraphicFramePr>
          <p:nvPr>
            <p:extLst>
              <p:ext uri="{D42A27DB-BD31-4B8C-83A1-F6EECF244321}">
                <p14:modId xmlns:p14="http://schemas.microsoft.com/office/powerpoint/2010/main" val="114492198"/>
              </p:ext>
            </p:extLst>
          </p:nvPr>
        </p:nvGraphicFramePr>
        <p:xfrm>
          <a:off x="1714500" y="1381125"/>
          <a:ext cx="1739900" cy="630238"/>
        </p:xfrm>
        <a:graphic>
          <a:graphicData uri="http://schemas.openxmlformats.org/presentationml/2006/ole">
            <mc:AlternateContent xmlns:mc="http://schemas.openxmlformats.org/markup-compatibility/2006">
              <mc:Choice xmlns:v="urn:schemas-microsoft-com:vml" Requires="v">
                <p:oleObj spid="_x0000_s90349" name="Equation" r:id="rId6" imgW="1155600" imgH="419040" progId="Equation.DSMT4">
                  <p:embed/>
                </p:oleObj>
              </mc:Choice>
              <mc:Fallback>
                <p:oleObj name="Equation" r:id="rId6" imgW="1155600" imgH="419040" progId="Equation.DSMT4">
                  <p:embed/>
                  <p:pic>
                    <p:nvPicPr>
                      <p:cNvPr id="0" name="Object 30"/>
                      <p:cNvPicPr>
                        <a:picLocks noChangeAspect="1" noChangeArrowheads="1"/>
                      </p:cNvPicPr>
                      <p:nvPr/>
                    </p:nvPicPr>
                    <p:blipFill>
                      <a:blip r:embed="rId7"/>
                      <a:srcRect/>
                      <a:stretch>
                        <a:fillRect/>
                      </a:stretch>
                    </p:blipFill>
                    <p:spPr bwMode="auto">
                      <a:xfrm>
                        <a:off x="1714500" y="1381125"/>
                        <a:ext cx="173990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27" name="Object 1"/>
          <p:cNvGraphicFramePr>
            <a:graphicFrameLocks noChangeAspect="1"/>
          </p:cNvGraphicFramePr>
          <p:nvPr>
            <p:extLst>
              <p:ext uri="{D42A27DB-BD31-4B8C-83A1-F6EECF244321}">
                <p14:modId xmlns:p14="http://schemas.microsoft.com/office/powerpoint/2010/main" val="1513356943"/>
              </p:ext>
            </p:extLst>
          </p:nvPr>
        </p:nvGraphicFramePr>
        <p:xfrm>
          <a:off x="5548313" y="5435600"/>
          <a:ext cx="2657475" cy="496888"/>
        </p:xfrm>
        <a:graphic>
          <a:graphicData uri="http://schemas.openxmlformats.org/presentationml/2006/ole">
            <mc:AlternateContent xmlns:mc="http://schemas.openxmlformats.org/markup-compatibility/2006">
              <mc:Choice xmlns:v="urn:schemas-microsoft-com:vml" Requires="v">
                <p:oleObj spid="_x0000_s90350" name="Equation" r:id="rId8" imgW="1765080" imgH="330120" progId="Equation.DSMT4">
                  <p:embed/>
                </p:oleObj>
              </mc:Choice>
              <mc:Fallback>
                <p:oleObj name="Equation" r:id="rId8" imgW="1765080" imgH="330120" progId="Equation.DSMT4">
                  <p:embed/>
                  <p:pic>
                    <p:nvPicPr>
                      <p:cNvPr id="0" name="Object 1"/>
                      <p:cNvPicPr>
                        <a:picLocks noChangeAspect="1" noChangeArrowheads="1"/>
                      </p:cNvPicPr>
                      <p:nvPr/>
                    </p:nvPicPr>
                    <p:blipFill>
                      <a:blip r:embed="rId9"/>
                      <a:srcRect/>
                      <a:stretch>
                        <a:fillRect/>
                      </a:stretch>
                    </p:blipFill>
                    <p:spPr bwMode="auto">
                      <a:xfrm>
                        <a:off x="5548313" y="5435600"/>
                        <a:ext cx="2657475"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B7EF8B9F-B21A-418F-B0C7-E97F67B2D4A3}" type="slidenum">
              <a:rPr lang="en-US"/>
              <a:pPr>
                <a:defRPr/>
              </a:pPr>
              <a:t>92</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1141" name="Rectangle 2"/>
          <p:cNvSpPr>
            <a:spLocks noChangeArrowheads="1"/>
          </p:cNvSpPr>
          <p:nvPr/>
        </p:nvSpPr>
        <p:spPr bwMode="auto">
          <a:xfrm>
            <a:off x="819150" y="1104900"/>
            <a:ext cx="7505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91142" name="Picture 3" descr="FT_reps_horiz_3_vert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Line 5"/>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1145" name="Text Box 6"/>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91146" name="Text Box 7"/>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91147" name="Line 8"/>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grpSp>
        <p:nvGrpSpPr>
          <p:cNvPr id="13" name="Group 12"/>
          <p:cNvGrpSpPr/>
          <p:nvPr/>
        </p:nvGrpSpPr>
        <p:grpSpPr>
          <a:xfrm>
            <a:off x="381000" y="5410200"/>
            <a:ext cx="8382000" cy="457200"/>
            <a:chOff x="381000" y="5410200"/>
            <a:chExt cx="8382000" cy="457200"/>
          </a:xfrm>
        </p:grpSpPr>
        <p:sp>
          <p:nvSpPr>
            <p:cNvPr id="14" name="Text Box 22"/>
            <p:cNvSpPr txBox="1">
              <a:spLocks noChangeArrowheads="1"/>
            </p:cNvSpPr>
            <p:nvPr/>
          </p:nvSpPr>
          <p:spPr bwMode="auto">
            <a:xfrm>
              <a:off x="381000" y="54102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(3,3);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(170</a:t>
              </a:r>
              <a:r>
                <a:rPr lang="en-US" altLang="en-US" sz="1000" dirty="0">
                  <a:latin typeface="Times New Roman" pitchFamily="18" charset="0"/>
                </a:rPr>
                <a:t> </a:t>
              </a:r>
              <a:r>
                <a:rPr lang="en-US" altLang="en-US" sz="1000" dirty="0" smtClean="0">
                  <a:latin typeface="Times New Roman" pitchFamily="18" charset="0"/>
                </a:rPr>
                <a:t>     </a:t>
              </a:r>
              <a:r>
                <a:rPr lang="en-US" altLang="en-US" dirty="0" smtClean="0">
                  <a:latin typeface="Times New Roman" pitchFamily="18" charset="0"/>
                  <a:cs typeface="Times New Roman" pitchFamily="18" charset="0"/>
                </a:rPr>
                <a:t>,</a:t>
              </a:r>
              <a:r>
                <a:rPr lang="en-US" altLang="en-US" dirty="0">
                  <a:latin typeface="Times New Roman" pitchFamily="18" charset="0"/>
                </a:rPr>
                <a:t>128)</a:t>
              </a:r>
            </a:p>
          </p:txBody>
        </p:sp>
        <p:graphicFrame>
          <p:nvGraphicFramePr>
            <p:cNvPr id="15" name="Object 14"/>
            <p:cNvGraphicFramePr>
              <a:graphicFrameLocks noChangeAspect="1"/>
            </p:cNvGraphicFramePr>
            <p:nvPr>
              <p:extLst>
                <p:ext uri="{D42A27DB-BD31-4B8C-83A1-F6EECF244321}">
                  <p14:modId xmlns:p14="http://schemas.microsoft.com/office/powerpoint/2010/main" val="4083607802"/>
                </p:ext>
              </p:extLst>
            </p:nvPr>
          </p:nvGraphicFramePr>
          <p:xfrm>
            <a:off x="7499351" y="5495925"/>
            <a:ext cx="228600" cy="304560"/>
          </p:xfrm>
          <a:graphic>
            <a:graphicData uri="http://schemas.openxmlformats.org/presentationml/2006/ole">
              <mc:AlternateContent xmlns:mc="http://schemas.openxmlformats.org/markup-compatibility/2006">
                <mc:Choice xmlns:v="urn:schemas-microsoft-com:vml" Requires="v">
                  <p:oleObj spid="_x0000_s117795" name="Equation" r:id="rId4" imgW="228600" imgH="304560" progId="Equation.DSMT4">
                    <p:embed/>
                  </p:oleObj>
                </mc:Choice>
                <mc:Fallback>
                  <p:oleObj name="Equation" r:id="rId4" imgW="228600" imgH="304560" progId="Equation.DSMT4">
                    <p:embed/>
                    <p:pic>
                      <p:nvPicPr>
                        <p:cNvPr id="0" name=""/>
                        <p:cNvPicPr/>
                        <p:nvPr/>
                      </p:nvPicPr>
                      <p:blipFill>
                        <a:blip r:embed="rId5"/>
                        <a:stretch>
                          <a:fillRect/>
                        </a:stretch>
                      </p:blipFill>
                      <p:spPr>
                        <a:xfrm>
                          <a:off x="7499351" y="5495925"/>
                          <a:ext cx="228600" cy="304560"/>
                        </a:xfrm>
                        <a:prstGeom prst="rect">
                          <a:avLst/>
                        </a:prstGeom>
                      </p:spPr>
                    </p:pic>
                  </p:oleObj>
                </mc:Fallback>
              </mc:AlternateContent>
            </a:graphicData>
          </a:graphic>
        </p:graphicFrame>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quarter" idx="10"/>
          </p:nvPr>
        </p:nvSpPr>
        <p:spPr/>
        <p:txBody>
          <a:bodyPr/>
          <a:lstStyle/>
          <a:p>
            <a:pPr>
              <a:defRPr/>
            </a:pPr>
            <a:r>
              <a:rPr lang="en-US" smtClean="0"/>
              <a:t>4 October 2016</a:t>
            </a:r>
            <a:endParaRPr lang="en-US"/>
          </a:p>
        </p:txBody>
      </p:sp>
      <p:sp>
        <p:nvSpPr>
          <p:cNvPr id="10" name="Slide Number Placeholder 3"/>
          <p:cNvSpPr>
            <a:spLocks noGrp="1"/>
          </p:cNvSpPr>
          <p:nvPr>
            <p:ph type="sldNum" sz="quarter" idx="11"/>
          </p:nvPr>
        </p:nvSpPr>
        <p:spPr/>
        <p:txBody>
          <a:bodyPr/>
          <a:lstStyle/>
          <a:p>
            <a:pPr>
              <a:defRPr/>
            </a:pPr>
            <a:fld id="{526876DF-2024-498C-AD17-2D7606E15D4B}" type="slidenum">
              <a:rPr lang="en-US"/>
              <a:pPr>
                <a:defRPr/>
              </a:pPr>
              <a:t>93</a:t>
            </a:fld>
            <a:endParaRPr lang="en-US"/>
          </a:p>
        </p:txBody>
      </p:sp>
      <p:sp>
        <p:nvSpPr>
          <p:cNvPr id="11"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2165" name="Rectangle 2"/>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pic>
        <p:nvPicPr>
          <p:cNvPr id="92166" name="Picture 3" descr="FT_reps_horiz_4_vert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47900"/>
            <a:ext cx="73215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Text Box 4"/>
          <p:cNvSpPr txBox="1">
            <a:spLocks noChangeArrowheads="1"/>
          </p:cNvSpPr>
          <p:nvPr/>
        </p:nvSpPr>
        <p:spPr bwMode="auto">
          <a:xfrm>
            <a:off x="381000" y="54102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(4,3);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(128</a:t>
            </a:r>
            <a:r>
              <a:rPr lang="en-US" altLang="en-US" dirty="0">
                <a:latin typeface="Times New Roman" pitchFamily="18" charset="0"/>
                <a:cs typeface="Times New Roman" pitchFamily="18" charset="0"/>
              </a:rPr>
              <a:t>,</a:t>
            </a:r>
            <a:r>
              <a:rPr lang="en-US" altLang="en-US" dirty="0">
                <a:latin typeface="Times New Roman" pitchFamily="18" charset="0"/>
              </a:rPr>
              <a:t>128)</a:t>
            </a:r>
          </a:p>
        </p:txBody>
      </p:sp>
      <p:sp>
        <p:nvSpPr>
          <p:cNvPr id="92168" name="Line 5"/>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2169" name="Text Box 6"/>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92170" name="Text Box 7"/>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92171" name="Line 8"/>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4"/>
          <p:cNvSpPr txBox="1">
            <a:spLocks noChangeArrowheads="1"/>
          </p:cNvSpPr>
          <p:nvPr/>
        </p:nvSpPr>
        <p:spPr bwMode="auto">
          <a:xfrm>
            <a:off x="381000" y="5410200"/>
            <a:ext cx="83820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dirty="0">
                <a:latin typeface="Times New Roman" pitchFamily="18" charset="0"/>
              </a:rPr>
              <a:t>frequencies: (</a:t>
            </a:r>
            <a:r>
              <a:rPr lang="en-US" altLang="en-US" i="1" dirty="0">
                <a:latin typeface="Times New Roman" pitchFamily="18" charset="0"/>
              </a:rPr>
              <a:t>u,v</a:t>
            </a:r>
            <a:r>
              <a:rPr lang="en-US" altLang="en-US" dirty="0">
                <a:latin typeface="Times New Roman" pitchFamily="18" charset="0"/>
              </a:rPr>
              <a:t>) = (4,3);  wavelengths: </a:t>
            </a:r>
            <a:r>
              <a:rPr lang="en-US" altLang="en-US" dirty="0" smtClean="0">
                <a:latin typeface="Times New Roman" pitchFamily="18" charset="0"/>
              </a:rPr>
              <a:t>(</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u</a:t>
            </a:r>
            <a:r>
              <a:rPr lang="en-US" altLang="en-US" dirty="0">
                <a:latin typeface="Times New Roman" pitchFamily="18" charset="0"/>
                <a:cs typeface="Times New Roman" pitchFamily="18" charset="0"/>
              </a:rPr>
              <a:t>, </a:t>
            </a:r>
            <a:r>
              <a:rPr lang="el-GR" altLang="en-US" dirty="0" smtClean="0">
                <a:latin typeface="Times New Roman" pitchFamily="18" charset="0"/>
                <a:cs typeface="Times New Roman" pitchFamily="18" charset="0"/>
                <a:sym typeface="Symbol"/>
              </a:rPr>
              <a:t></a:t>
            </a:r>
            <a:r>
              <a:rPr lang="en-US" altLang="en-US" baseline="-25000" dirty="0" smtClean="0">
                <a:latin typeface="Times New Roman" pitchFamily="18" charset="0"/>
                <a:cs typeface="Times New Roman" pitchFamily="18" charset="0"/>
              </a:rPr>
              <a:t>v</a:t>
            </a:r>
            <a:r>
              <a:rPr lang="en-US" altLang="en-US" dirty="0">
                <a:latin typeface="Times New Roman" pitchFamily="18" charset="0"/>
                <a:cs typeface="Times New Roman" pitchFamily="18" charset="0"/>
              </a:rPr>
              <a:t>) </a:t>
            </a:r>
            <a:r>
              <a:rPr lang="en-US" altLang="en-US" dirty="0">
                <a:latin typeface="Times New Roman" pitchFamily="18" charset="0"/>
              </a:rPr>
              <a:t>= (128</a:t>
            </a:r>
            <a:r>
              <a:rPr lang="en-US" altLang="en-US" dirty="0">
                <a:latin typeface="Times New Roman" pitchFamily="18" charset="0"/>
                <a:cs typeface="Times New Roman" pitchFamily="18" charset="0"/>
              </a:rPr>
              <a:t>,</a:t>
            </a:r>
            <a:r>
              <a:rPr lang="en-US" altLang="en-US" dirty="0">
                <a:latin typeface="Times New Roman" pitchFamily="18" charset="0"/>
              </a:rPr>
              <a:t>128)</a:t>
            </a:r>
          </a:p>
        </p:txBody>
      </p:sp>
      <p:sp>
        <p:nvSpPr>
          <p:cNvPr id="28" name="Date Placeholder 2"/>
          <p:cNvSpPr>
            <a:spLocks noGrp="1"/>
          </p:cNvSpPr>
          <p:nvPr>
            <p:ph type="dt" sz="quarter" idx="10"/>
          </p:nvPr>
        </p:nvSpPr>
        <p:spPr/>
        <p:txBody>
          <a:bodyPr/>
          <a:lstStyle/>
          <a:p>
            <a:pPr>
              <a:defRPr/>
            </a:pPr>
            <a:r>
              <a:rPr lang="en-US" smtClean="0"/>
              <a:t>4 October 2016</a:t>
            </a:r>
            <a:endParaRPr lang="en-US"/>
          </a:p>
        </p:txBody>
      </p:sp>
      <p:sp>
        <p:nvSpPr>
          <p:cNvPr id="29" name="Slide Number Placeholder 3"/>
          <p:cNvSpPr>
            <a:spLocks noGrp="1"/>
          </p:cNvSpPr>
          <p:nvPr>
            <p:ph type="sldNum" sz="quarter" idx="11"/>
          </p:nvPr>
        </p:nvSpPr>
        <p:spPr/>
        <p:txBody>
          <a:bodyPr/>
          <a:lstStyle/>
          <a:p>
            <a:pPr>
              <a:defRPr/>
            </a:pPr>
            <a:fld id="{5908E44C-233D-4664-866A-1B5036626A26}" type="slidenum">
              <a:rPr lang="en-US"/>
              <a:pPr>
                <a:defRPr/>
              </a:pPr>
              <a:t>94</a:t>
            </a:fld>
            <a:endParaRPr lang="en-US"/>
          </a:p>
        </p:txBody>
      </p:sp>
      <p:sp>
        <p:nvSpPr>
          <p:cNvPr id="30" name="Footer Placeholder 4"/>
          <p:cNvSpPr>
            <a:spLocks noGrp="1"/>
          </p:cNvSpPr>
          <p:nvPr>
            <p:ph type="ftr" sz="quarter" idx="12"/>
          </p:nvPr>
        </p:nvSpPr>
        <p:spPr/>
        <p:txBody>
          <a:bodyPr/>
          <a:lstStyle/>
          <a:p>
            <a:pPr>
              <a:defRPr/>
            </a:pPr>
            <a:r>
              <a:rPr lang="en-US" smtClean="0"/>
              <a:t>1999-2016 by Richard Alan Peters II</a:t>
            </a:r>
            <a:endParaRPr lang="en-US"/>
          </a:p>
        </p:txBody>
      </p:sp>
      <p:grpSp>
        <p:nvGrpSpPr>
          <p:cNvPr id="93189" name="Group 2"/>
          <p:cNvGrpSpPr>
            <a:grpSpLocks/>
          </p:cNvGrpSpPr>
          <p:nvPr/>
        </p:nvGrpSpPr>
        <p:grpSpPr bwMode="auto">
          <a:xfrm>
            <a:off x="1143000" y="2244725"/>
            <a:ext cx="7321550" cy="2860675"/>
            <a:chOff x="720" y="1438"/>
            <a:chExt cx="4612" cy="1802"/>
          </a:xfrm>
        </p:grpSpPr>
        <p:pic>
          <p:nvPicPr>
            <p:cNvPr id="93202" name="Picture 3" descr="FT_reps_horiz_4_vert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440"/>
              <a:ext cx="4612" cy="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32592" dir="20598045" algn="ctr" rotWithShape="0">
                      <a:srgbClr val="808080"/>
                    </a:outerShdw>
                  </a:effectLst>
                </a14:hiddenEffects>
              </a:ext>
            </a:extLst>
          </p:spPr>
        </p:pic>
        <p:sp>
          <p:nvSpPr>
            <p:cNvPr id="93203" name="Arc 4"/>
            <p:cNvSpPr>
              <a:spLocks/>
            </p:cNvSpPr>
            <p:nvPr/>
          </p:nvSpPr>
          <p:spPr bwMode="auto">
            <a:xfrm rot="16200000" flipV="1">
              <a:off x="4422" y="2014"/>
              <a:ext cx="252" cy="264"/>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FF00"/>
              </a:solidFill>
              <a:round/>
              <a:headEnd/>
              <a:tailEnd type="triangle" w="med" len="med"/>
            </a:ln>
            <a:effectLst>
              <a:outerShdw dist="28398" dir="1593903" algn="ctr" rotWithShape="0">
                <a:schemeClr val="tx1">
                  <a:alpha val="50000"/>
                </a:schemeClr>
              </a:outerShdw>
            </a:effectLst>
            <a:extLst>
              <a:ext uri="{909E8E84-426E-40DD-AFC4-6F175D3DCCD1}">
                <a14:hiddenFill xmlns:a14="http://schemas.microsoft.com/office/drawing/2010/main">
                  <a:solidFill>
                    <a:srgbClr val="FFFF99"/>
                  </a:solidFill>
                </a14:hiddenFill>
              </a:ext>
            </a:extLst>
          </p:spPr>
          <p:txBody>
            <a:bodyPr anchor="ctr">
              <a:spAutoFit/>
            </a:bodyPr>
            <a:lstStyle/>
            <a:p>
              <a:endParaRPr lang="en-US"/>
            </a:p>
          </p:txBody>
        </p:sp>
        <p:sp>
          <p:nvSpPr>
            <p:cNvPr id="93204" name="Arc 5"/>
            <p:cNvSpPr>
              <a:spLocks/>
            </p:cNvSpPr>
            <p:nvPr/>
          </p:nvSpPr>
          <p:spPr bwMode="auto">
            <a:xfrm rot="5400000" flipV="1">
              <a:off x="3689" y="2314"/>
              <a:ext cx="241" cy="252"/>
            </a:xfrm>
            <a:custGeom>
              <a:avLst/>
              <a:gdLst>
                <a:gd name="T0" fmla="*/ 0 w 20611"/>
                <a:gd name="T1" fmla="*/ 0 h 21600"/>
                <a:gd name="T2" fmla="*/ 0 w 20611"/>
                <a:gd name="T3" fmla="*/ 0 h 21600"/>
                <a:gd name="T4" fmla="*/ 0 w 20611"/>
                <a:gd name="T5" fmla="*/ 0 h 21600"/>
                <a:gd name="T6" fmla="*/ 0 60000 65536"/>
                <a:gd name="T7" fmla="*/ 0 60000 65536"/>
                <a:gd name="T8" fmla="*/ 0 60000 65536"/>
              </a:gdLst>
              <a:ahLst/>
              <a:cxnLst>
                <a:cxn ang="T6">
                  <a:pos x="T0" y="T1"/>
                </a:cxn>
                <a:cxn ang="T7">
                  <a:pos x="T2" y="T3"/>
                </a:cxn>
                <a:cxn ang="T8">
                  <a:pos x="T4" y="T5"/>
                </a:cxn>
              </a:cxnLst>
              <a:rect l="0" t="0" r="r" b="b"/>
              <a:pathLst>
                <a:path w="20611" h="21600" fill="none" extrusionOk="0">
                  <a:moveTo>
                    <a:pt x="-1" y="0"/>
                  </a:moveTo>
                  <a:cubicBezTo>
                    <a:pt x="9440" y="0"/>
                    <a:pt x="17787" y="6131"/>
                    <a:pt x="20611" y="15139"/>
                  </a:cubicBezTo>
                </a:path>
                <a:path w="20611" h="21600" stroke="0" extrusionOk="0">
                  <a:moveTo>
                    <a:pt x="-1" y="0"/>
                  </a:moveTo>
                  <a:cubicBezTo>
                    <a:pt x="9440" y="0"/>
                    <a:pt x="17787" y="6131"/>
                    <a:pt x="20611" y="15139"/>
                  </a:cubicBezTo>
                  <a:lnTo>
                    <a:pt x="0" y="21600"/>
                  </a:lnTo>
                  <a:lnTo>
                    <a:pt x="-1" y="0"/>
                  </a:lnTo>
                  <a:close/>
                </a:path>
              </a:pathLst>
            </a:custGeom>
            <a:noFill/>
            <a:ln w="9525">
              <a:solidFill>
                <a:srgbClr val="FFFF00"/>
              </a:solidFill>
              <a:round/>
              <a:headEnd/>
              <a:tailEnd type="triangle" w="med" len="med"/>
            </a:ln>
            <a:effectLst>
              <a:outerShdw dist="28398" dir="1593903" algn="ctr" rotWithShape="0">
                <a:schemeClr val="tx1">
                  <a:alpha val="50000"/>
                </a:schemeClr>
              </a:outerShdw>
            </a:effectLst>
            <a:extLst>
              <a:ext uri="{909E8E84-426E-40DD-AFC4-6F175D3DCCD1}">
                <a14:hiddenFill xmlns:a14="http://schemas.microsoft.com/office/drawing/2010/main">
                  <a:solidFill>
                    <a:srgbClr val="FFFF99"/>
                  </a:solidFill>
                </a14:hiddenFill>
              </a:ext>
            </a:extLst>
          </p:spPr>
          <p:txBody>
            <a:bodyPr anchor="ctr">
              <a:spAutoFit/>
            </a:bodyPr>
            <a:lstStyle/>
            <a:p>
              <a:endParaRPr lang="en-US"/>
            </a:p>
          </p:txBody>
        </p:sp>
        <p:sp>
          <p:nvSpPr>
            <p:cNvPr id="93205" name="Text Box 6"/>
            <p:cNvSpPr txBox="1">
              <a:spLocks noChangeArrowheads="1"/>
            </p:cNvSpPr>
            <p:nvPr/>
          </p:nvSpPr>
          <p:spPr bwMode="auto">
            <a:xfrm>
              <a:off x="4590" y="1990"/>
              <a:ext cx="250" cy="192"/>
            </a:xfrm>
            <a:prstGeom prst="rect">
              <a:avLst/>
            </a:prstGeom>
            <a:noFill/>
            <a:ln>
              <a:noFill/>
            </a:ln>
            <a:effectLst>
              <a:outerShdw dist="28398" dir="1593903" algn="ctr" rotWithShape="0">
                <a:schemeClr val="tx1">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FF00"/>
                  </a:solidFill>
                  <a:latin typeface="Symbol" pitchFamily="18" charset="2"/>
                  <a:sym typeface="Symbol" pitchFamily="18" charset="2"/>
                </a:rPr>
                <a:t></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Times New Roman" pitchFamily="18" charset="0"/>
                <a:sym typeface="Symbol" pitchFamily="18" charset="2"/>
              </a:endParaRPr>
            </a:p>
          </p:txBody>
        </p:sp>
        <p:sp>
          <p:nvSpPr>
            <p:cNvPr id="93206" name="Text Box 7"/>
            <p:cNvSpPr txBox="1">
              <a:spLocks noChangeArrowheads="1"/>
            </p:cNvSpPr>
            <p:nvPr/>
          </p:nvSpPr>
          <p:spPr bwMode="auto">
            <a:xfrm>
              <a:off x="3504" y="2402"/>
              <a:ext cx="250" cy="192"/>
            </a:xfrm>
            <a:prstGeom prst="rect">
              <a:avLst/>
            </a:prstGeom>
            <a:noFill/>
            <a:ln>
              <a:noFill/>
            </a:ln>
            <a:effectLst>
              <a:outerShdw dist="28398" dir="1593903" algn="ctr" rotWithShape="0">
                <a:schemeClr val="tx1">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l-GR" altLang="en-US" sz="1400">
                  <a:solidFill>
                    <a:srgbClr val="FFFF00"/>
                  </a:solidFill>
                  <a:latin typeface="Symbol" pitchFamily="18" charset="2"/>
                  <a:sym typeface="Symbol" pitchFamily="18" charset="2"/>
                </a:rPr>
                <a:t></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Symbol" pitchFamily="18" charset="2"/>
                <a:sym typeface="Symbol" pitchFamily="18" charset="2"/>
              </a:endParaRPr>
            </a:p>
          </p:txBody>
        </p:sp>
        <p:sp>
          <p:nvSpPr>
            <p:cNvPr id="93207" name="Line 8"/>
            <p:cNvSpPr>
              <a:spLocks noChangeShapeType="1"/>
            </p:cNvSpPr>
            <p:nvPr/>
          </p:nvSpPr>
          <p:spPr bwMode="auto">
            <a:xfrm>
              <a:off x="3336" y="2278"/>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3208" name="Line 9"/>
            <p:cNvSpPr>
              <a:spLocks noChangeShapeType="1"/>
            </p:cNvSpPr>
            <p:nvPr/>
          </p:nvSpPr>
          <p:spPr bwMode="auto">
            <a:xfrm>
              <a:off x="3334" y="2314"/>
              <a:ext cx="1699"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grpSp>
          <p:nvGrpSpPr>
            <p:cNvPr id="93209" name="Group 10"/>
            <p:cNvGrpSpPr>
              <a:grpSpLocks/>
            </p:cNvGrpSpPr>
            <p:nvPr/>
          </p:nvGrpSpPr>
          <p:grpSpPr bwMode="auto">
            <a:xfrm rot="492209">
              <a:off x="4096" y="1803"/>
              <a:ext cx="320" cy="309"/>
              <a:chOff x="3859" y="1799"/>
              <a:chExt cx="361" cy="348"/>
            </a:xfrm>
          </p:grpSpPr>
          <p:sp>
            <p:nvSpPr>
              <p:cNvPr id="93212" name="Line 11"/>
              <p:cNvSpPr>
                <a:spLocks noChangeShapeType="1"/>
              </p:cNvSpPr>
              <p:nvPr/>
            </p:nvSpPr>
            <p:spPr bwMode="auto">
              <a:xfrm rot="-3121205">
                <a:off x="3931" y="2038"/>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93213" name="Line 12"/>
              <p:cNvSpPr>
                <a:spLocks noChangeShapeType="1"/>
              </p:cNvSpPr>
              <p:nvPr/>
            </p:nvSpPr>
            <p:spPr bwMode="auto">
              <a:xfrm rot="-3121205">
                <a:off x="4148" y="1767"/>
                <a:ext cx="0" cy="144"/>
              </a:xfrm>
              <a:prstGeom prst="line">
                <a:avLst/>
              </a:prstGeom>
              <a:noFill/>
              <a:ln w="12700">
                <a:solidFill>
                  <a:srgbClr val="FFFF00"/>
                </a:solidFill>
                <a:round/>
                <a:headEnd/>
                <a:tailEn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sp>
            <p:nvSpPr>
              <p:cNvPr id="93214" name="Line 13"/>
              <p:cNvSpPr>
                <a:spLocks noChangeShapeType="1"/>
              </p:cNvSpPr>
              <p:nvPr/>
            </p:nvSpPr>
            <p:spPr bwMode="auto">
              <a:xfrm rot="-3121205">
                <a:off x="3864" y="1973"/>
                <a:ext cx="348" cy="0"/>
              </a:xfrm>
              <a:prstGeom prst="line">
                <a:avLst/>
              </a:prstGeom>
              <a:noFill/>
              <a:ln w="12700">
                <a:solidFill>
                  <a:srgbClr val="FFFF00"/>
                </a:solidFill>
                <a:round/>
                <a:headEnd type="triangle" w="med" len="med"/>
                <a:tailEnd type="triangle" w="med" len="med"/>
              </a:ln>
              <a:effectLst>
                <a:outerShdw dist="28398" dir="38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sp>
          <p:nvSpPr>
            <p:cNvPr id="93210" name="Text Box 14"/>
            <p:cNvSpPr txBox="1">
              <a:spLocks noChangeArrowheads="1"/>
            </p:cNvSpPr>
            <p:nvPr/>
          </p:nvSpPr>
          <p:spPr bwMode="auto">
            <a:xfrm>
              <a:off x="4080" y="1776"/>
              <a:ext cx="253" cy="1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400">
                  <a:solidFill>
                    <a:srgbClr val="FFFF00"/>
                  </a:solidFill>
                  <a:latin typeface="Symbol" pitchFamily="18" charset="2"/>
                  <a:sym typeface="Symbol" pitchFamily="18" charset="2"/>
                </a:rPr>
                <a:t>l</a:t>
              </a:r>
              <a:r>
                <a:rPr lang="en-US" altLang="en-US" sz="1400" baseline="-25000">
                  <a:solidFill>
                    <a:srgbClr val="FFFF00"/>
                  </a:solidFill>
                  <a:latin typeface="Times New Roman" pitchFamily="18" charset="0"/>
                  <a:sym typeface="Symbol" pitchFamily="18" charset="2"/>
                </a:rPr>
                <a:t>wf</a:t>
              </a:r>
              <a:endParaRPr lang="el-GR" altLang="en-US" sz="1400">
                <a:solidFill>
                  <a:srgbClr val="FFFF00"/>
                </a:solidFill>
                <a:latin typeface="Times New Roman" pitchFamily="18" charset="0"/>
                <a:sym typeface="Symbol" pitchFamily="18" charset="2"/>
              </a:endParaRPr>
            </a:p>
          </p:txBody>
        </p:sp>
        <p:sp>
          <p:nvSpPr>
            <p:cNvPr id="93211" name="Line 15"/>
            <p:cNvSpPr>
              <a:spLocks noChangeShapeType="1"/>
            </p:cNvSpPr>
            <p:nvPr/>
          </p:nvSpPr>
          <p:spPr bwMode="auto">
            <a:xfrm rot="18900000" flipV="1">
              <a:off x="3310" y="2300"/>
              <a:ext cx="1730" cy="5"/>
            </a:xfrm>
            <a:prstGeom prst="line">
              <a:avLst/>
            </a:prstGeom>
            <a:noFill/>
            <a:ln w="12700">
              <a:solidFill>
                <a:srgbClr val="FFFF00"/>
              </a:solidFill>
              <a:round/>
              <a:headEnd/>
              <a:tailEnd/>
            </a:ln>
            <a:effectLst>
              <a:outerShdw dist="28398" dir="20006097" algn="ctr" rotWithShape="0">
                <a:schemeClr val="tx1">
                  <a:alpha val="50000"/>
                </a:schemeClr>
              </a:outerShdw>
            </a:effectLst>
            <a:extLst>
              <a:ext uri="{909E8E84-426E-40DD-AFC4-6F175D3DCCD1}">
                <a14:hiddenFill xmlns:a14="http://schemas.microsoft.com/office/drawing/2010/main">
                  <a:noFill/>
                </a14:hiddenFill>
              </a:ext>
            </a:extLst>
          </p:spPr>
          <p:txBody>
            <a:bodyPr>
              <a:spAutoFit/>
            </a:bodyPr>
            <a:lstStyle/>
            <a:p>
              <a:endParaRPr lang="en-US"/>
            </a:p>
          </p:txBody>
        </p:sp>
      </p:grpSp>
      <p:sp>
        <p:nvSpPr>
          <p:cNvPr id="93190" name="Rectangle 16"/>
          <p:cNvSpPr>
            <a:spLocks noChangeArrowheads="1"/>
          </p:cNvSpPr>
          <p:nvPr/>
        </p:nvSpPr>
        <p:spPr bwMode="auto">
          <a:xfrm>
            <a:off x="876300" y="1104900"/>
            <a:ext cx="7391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a:solidFill>
                  <a:schemeClr val="tx2"/>
                </a:solidFill>
                <a:latin typeface="Times New Roman" pitchFamily="18" charset="0"/>
              </a:rPr>
              <a:t>Frequencies and Wavelengths in the Fourier Plane</a:t>
            </a:r>
          </a:p>
        </p:txBody>
      </p:sp>
      <p:sp>
        <p:nvSpPr>
          <p:cNvPr id="93192" name="Line 18"/>
          <p:cNvSpPr>
            <a:spLocks noChangeShapeType="1"/>
          </p:cNvSpPr>
          <p:nvPr/>
        </p:nvSpPr>
        <p:spPr bwMode="auto">
          <a:xfrm>
            <a:off x="5295900" y="2438400"/>
            <a:ext cx="2705100"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sp>
        <p:nvSpPr>
          <p:cNvPr id="93193" name="Text Box 19"/>
          <p:cNvSpPr txBox="1">
            <a:spLocks noChangeArrowheads="1"/>
          </p:cNvSpPr>
          <p:nvPr/>
        </p:nvSpPr>
        <p:spPr bwMode="auto">
          <a:xfrm>
            <a:off x="6064250" y="2133600"/>
            <a:ext cx="1098550"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512 columns</a:t>
            </a:r>
          </a:p>
        </p:txBody>
      </p:sp>
      <p:sp>
        <p:nvSpPr>
          <p:cNvPr id="93194" name="Text Box 20"/>
          <p:cNvSpPr txBox="1">
            <a:spLocks noChangeArrowheads="1"/>
          </p:cNvSpPr>
          <p:nvPr/>
        </p:nvSpPr>
        <p:spPr bwMode="auto">
          <a:xfrm rot="-5400000">
            <a:off x="7961312" y="3484563"/>
            <a:ext cx="841375" cy="3048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CC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1400">
                <a:solidFill>
                  <a:srgbClr val="00CC00"/>
                </a:solidFill>
                <a:latin typeface="Times New Roman" pitchFamily="18" charset="0"/>
              </a:rPr>
              <a:t>384 rows</a:t>
            </a:r>
          </a:p>
        </p:txBody>
      </p:sp>
      <p:sp>
        <p:nvSpPr>
          <p:cNvPr id="93195" name="Line 21"/>
          <p:cNvSpPr>
            <a:spLocks noChangeShapeType="1"/>
          </p:cNvSpPr>
          <p:nvPr/>
        </p:nvSpPr>
        <p:spPr bwMode="auto">
          <a:xfrm rot="-5400000">
            <a:off x="7221537" y="3640138"/>
            <a:ext cx="2016125" cy="0"/>
          </a:xfrm>
          <a:prstGeom prst="line">
            <a:avLst/>
          </a:prstGeom>
          <a:noFill/>
          <a:ln w="9525">
            <a:solidFill>
              <a:srgbClr val="00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txBody>
          <a:bodyPr>
            <a:spAutoFit/>
          </a:bodyPr>
          <a:lstStyle/>
          <a:p>
            <a:endParaRPr lang="en-US"/>
          </a:p>
        </p:txBody>
      </p:sp>
      <p:grpSp>
        <p:nvGrpSpPr>
          <p:cNvPr id="93196" name="Group 22"/>
          <p:cNvGrpSpPr>
            <a:grpSpLocks/>
          </p:cNvGrpSpPr>
          <p:nvPr/>
        </p:nvGrpSpPr>
        <p:grpSpPr bwMode="auto">
          <a:xfrm>
            <a:off x="1295400" y="609600"/>
            <a:ext cx="5029200" cy="1314450"/>
            <a:chOff x="816" y="192"/>
            <a:chExt cx="3168" cy="828"/>
          </a:xfrm>
          <a:solidFill>
            <a:srgbClr val="FFFFCC"/>
          </a:solidFill>
        </p:grpSpPr>
        <p:sp>
          <p:nvSpPr>
            <p:cNvPr id="92176" name="Text Box 23"/>
            <p:cNvSpPr txBox="1">
              <a:spLocks noChangeArrowheads="1"/>
            </p:cNvSpPr>
            <p:nvPr/>
          </p:nvSpPr>
          <p:spPr bwMode="auto">
            <a:xfrm>
              <a:off x="816" y="192"/>
              <a:ext cx="3168" cy="828"/>
            </a:xfrm>
            <a:prstGeom prst="rect">
              <a:avLst/>
            </a:prstGeom>
            <a:grpFill/>
            <a:ln>
              <a:noFill/>
            </a:ln>
            <a:effectLst>
              <a:outerShdw blurRad="76200" dist="762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smtClean="0">
                  <a:latin typeface="Comic Sans MS" pitchFamily="66" charset="0"/>
                </a:rPr>
                <a:t>The ratio R/C = ¾ in this image. Therefore at frequency (4,3) the wave front angle is</a:t>
              </a:r>
            </a:p>
            <a:p>
              <a:pPr algn="l">
                <a:defRPr/>
              </a:pPr>
              <a:endParaRPr lang="en-US" sz="1600" smtClean="0">
                <a:latin typeface="Comic Sans MS" pitchFamily="66" charset="0"/>
              </a:endParaRPr>
            </a:p>
            <a:p>
              <a:pPr algn="l">
                <a:defRPr/>
              </a:pPr>
              <a:endParaRPr lang="en-US" sz="1600" smtClean="0">
                <a:latin typeface="Comic Sans MS" pitchFamily="66" charset="0"/>
              </a:endParaRPr>
            </a:p>
            <a:p>
              <a:pPr algn="l">
                <a:defRPr/>
              </a:pPr>
              <a:endParaRPr lang="en-US" sz="1600" smtClean="0">
                <a:latin typeface="Comic Sans MS" pitchFamily="66" charset="0"/>
              </a:endParaRPr>
            </a:p>
          </p:txBody>
        </p:sp>
        <p:graphicFrame>
          <p:nvGraphicFramePr>
            <p:cNvPr id="93201" name="Object 24"/>
            <p:cNvGraphicFramePr>
              <a:graphicFrameLocks noChangeAspect="1"/>
            </p:cNvGraphicFramePr>
            <p:nvPr>
              <p:extLst>
                <p:ext uri="{D42A27DB-BD31-4B8C-83A1-F6EECF244321}">
                  <p14:modId xmlns:p14="http://schemas.microsoft.com/office/powerpoint/2010/main" val="2607050627"/>
                </p:ext>
              </p:extLst>
            </p:nvPr>
          </p:nvGraphicFramePr>
          <p:xfrm>
            <a:off x="876" y="557"/>
            <a:ext cx="3048" cy="397"/>
          </p:xfrm>
          <a:graphic>
            <a:graphicData uri="http://schemas.openxmlformats.org/presentationml/2006/ole">
              <mc:AlternateContent xmlns:mc="http://schemas.openxmlformats.org/markup-compatibility/2006">
                <mc:Choice xmlns:v="urn:schemas-microsoft-com:vml" Requires="v">
                  <p:oleObj spid="_x0000_s93381" name="Equation" r:id="rId4" imgW="3213000" imgH="419040" progId="Equation.DSMT4">
                    <p:embed/>
                  </p:oleObj>
                </mc:Choice>
                <mc:Fallback>
                  <p:oleObj name="Equation" r:id="rId4" imgW="3213000" imgH="419040" progId="Equation.DSMT4">
                    <p:embed/>
                    <p:pic>
                      <p:nvPicPr>
                        <p:cNvPr id="0" name="Object 24"/>
                        <p:cNvPicPr>
                          <a:picLocks noChangeAspect="1" noChangeArrowheads="1"/>
                        </p:cNvPicPr>
                        <p:nvPr/>
                      </p:nvPicPr>
                      <p:blipFill>
                        <a:blip r:embed="rId5"/>
                        <a:srcRect/>
                        <a:stretch>
                          <a:fillRect/>
                        </a:stretch>
                      </p:blipFill>
                      <p:spPr bwMode="auto">
                        <a:xfrm>
                          <a:off x="876" y="557"/>
                          <a:ext cx="3048"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3197" name="Group 28"/>
          <p:cNvGrpSpPr>
            <a:grpSpLocks/>
          </p:cNvGrpSpPr>
          <p:nvPr/>
        </p:nvGrpSpPr>
        <p:grpSpPr bwMode="auto">
          <a:xfrm>
            <a:off x="3733800" y="5181600"/>
            <a:ext cx="4648200" cy="1314450"/>
            <a:chOff x="2352" y="3264"/>
            <a:chExt cx="2928" cy="828"/>
          </a:xfrm>
          <a:solidFill>
            <a:srgbClr val="FFFFCC"/>
          </a:solidFill>
        </p:grpSpPr>
        <p:sp>
          <p:nvSpPr>
            <p:cNvPr id="92174" name="Text Box 26"/>
            <p:cNvSpPr txBox="1">
              <a:spLocks noChangeArrowheads="1"/>
            </p:cNvSpPr>
            <p:nvPr/>
          </p:nvSpPr>
          <p:spPr bwMode="auto">
            <a:xfrm>
              <a:off x="2352" y="3264"/>
              <a:ext cx="2928" cy="828"/>
            </a:xfrm>
            <a:prstGeom prst="rect">
              <a:avLst/>
            </a:prstGeom>
            <a:grpFill/>
            <a:ln>
              <a:noFill/>
            </a:ln>
            <a:effectLst>
              <a:outerShdw blurRad="76200" dist="762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defRPr/>
              </a:pPr>
              <a:r>
                <a:rPr lang="en-US" sz="1600" dirty="0" smtClean="0">
                  <a:latin typeface="Comic Sans MS" pitchFamily="66" charset="0"/>
                </a:rPr>
                <a:t>and the wavelength is </a:t>
              </a:r>
            </a:p>
            <a:p>
              <a:pPr algn="l">
                <a:defRPr/>
              </a:pPr>
              <a:endParaRPr lang="en-US" sz="1600" dirty="0" smtClean="0">
                <a:latin typeface="Comic Sans MS" pitchFamily="66" charset="0"/>
              </a:endParaRPr>
            </a:p>
            <a:p>
              <a:pPr algn="l">
                <a:defRPr/>
              </a:pPr>
              <a:endParaRPr lang="en-US" sz="1600" dirty="0" smtClean="0">
                <a:latin typeface="Comic Sans MS" pitchFamily="66" charset="0"/>
              </a:endParaRPr>
            </a:p>
            <a:p>
              <a:pPr algn="l">
                <a:defRPr/>
              </a:pPr>
              <a:endParaRPr lang="en-US" sz="1600" dirty="0" smtClean="0">
                <a:latin typeface="Comic Sans MS" pitchFamily="66" charset="0"/>
              </a:endParaRPr>
            </a:p>
            <a:p>
              <a:pPr algn="l">
                <a:defRPr/>
              </a:pPr>
              <a:endParaRPr lang="en-US" sz="1600" dirty="0" smtClean="0">
                <a:latin typeface="Comic Sans MS" pitchFamily="66" charset="0"/>
              </a:endParaRPr>
            </a:p>
          </p:txBody>
        </p:sp>
        <p:graphicFrame>
          <p:nvGraphicFramePr>
            <p:cNvPr id="93199" name="Object 27"/>
            <p:cNvGraphicFramePr>
              <a:graphicFrameLocks noChangeAspect="1"/>
            </p:cNvGraphicFramePr>
            <p:nvPr>
              <p:extLst>
                <p:ext uri="{D42A27DB-BD31-4B8C-83A1-F6EECF244321}">
                  <p14:modId xmlns:p14="http://schemas.microsoft.com/office/powerpoint/2010/main" val="2823709260"/>
                </p:ext>
              </p:extLst>
            </p:nvPr>
          </p:nvGraphicFramePr>
          <p:xfrm>
            <a:off x="2424" y="3588"/>
            <a:ext cx="2795" cy="313"/>
          </p:xfrm>
          <a:graphic>
            <a:graphicData uri="http://schemas.openxmlformats.org/presentationml/2006/ole">
              <mc:AlternateContent xmlns:mc="http://schemas.openxmlformats.org/markup-compatibility/2006">
                <mc:Choice xmlns:v="urn:schemas-microsoft-com:vml" Requires="v">
                  <p:oleObj spid="_x0000_s93382" name="Equation" r:id="rId6" imgW="2946240" imgH="330120" progId="Equation.DSMT4">
                    <p:embed/>
                  </p:oleObj>
                </mc:Choice>
                <mc:Fallback>
                  <p:oleObj name="Equation" r:id="rId6" imgW="2946240" imgH="330120" progId="Equation.DSMT4">
                    <p:embed/>
                    <p:pic>
                      <p:nvPicPr>
                        <p:cNvPr id="0" name="Object 27"/>
                        <p:cNvPicPr>
                          <a:picLocks noChangeAspect="1" noChangeArrowheads="1"/>
                        </p:cNvPicPr>
                        <p:nvPr/>
                      </p:nvPicPr>
                      <p:blipFill>
                        <a:blip r:embed="rId7"/>
                        <a:srcRect/>
                        <a:stretch>
                          <a:fillRect/>
                        </a:stretch>
                      </p:blipFill>
                      <p:spPr bwMode="auto">
                        <a:xfrm>
                          <a:off x="2424" y="3588"/>
                          <a:ext cx="2795"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6E79ECD0-A01A-472E-A6D5-4660E4986E39}" type="slidenum">
              <a:rPr lang="en-US"/>
              <a:pPr>
                <a:defRPr/>
              </a:pPr>
              <a:t>95</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4213" name="Rectangle 2"/>
          <p:cNvSpPr>
            <a:spLocks noGrp="1" noChangeArrowheads="1"/>
          </p:cNvSpPr>
          <p:nvPr>
            <p:ph type="title"/>
          </p:nvPr>
        </p:nvSpPr>
        <p:spPr>
          <a:xfrm>
            <a:off x="762000" y="1257300"/>
            <a:ext cx="5562600" cy="723900"/>
          </a:xfrm>
        </p:spPr>
        <p:txBody>
          <a:bodyPr/>
          <a:lstStyle/>
          <a:p>
            <a:r>
              <a:rPr lang="en-US" altLang="en-US" smtClean="0"/>
              <a:t>Power Spectrum of an Image</a:t>
            </a:r>
          </a:p>
        </p:txBody>
      </p:sp>
      <p:pic>
        <p:nvPicPr>
          <p:cNvPr id="94214" name="Picture 3" descr="trains-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2308225"/>
            <a:ext cx="3254375" cy="3254375"/>
          </a:xfrm>
          <a:prstGeom prst="rect">
            <a:avLst/>
          </a:prstGeom>
          <a:noFill/>
          <a:ln>
            <a:noFill/>
          </a:ln>
          <a:effectLst>
            <a:outerShdw blurRad="63500" dist="635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4" descr="trains-512-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450" y="2286000"/>
            <a:ext cx="3276600" cy="3276600"/>
          </a:xfrm>
          <a:prstGeom prst="rect">
            <a:avLst/>
          </a:prstGeom>
          <a:noFill/>
          <a:ln>
            <a:noFill/>
          </a:ln>
          <a:effectLst>
            <a:outerShdw blurRad="63500" dist="635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quarter" idx="10"/>
          </p:nvPr>
        </p:nvSpPr>
        <p:spPr/>
        <p:txBody>
          <a:bodyPr/>
          <a:lstStyle/>
          <a:p>
            <a:pPr>
              <a:defRPr/>
            </a:pPr>
            <a:r>
              <a:rPr lang="en-US" smtClean="0"/>
              <a:t>4 October 2016</a:t>
            </a:r>
            <a:endParaRPr lang="en-US"/>
          </a:p>
        </p:txBody>
      </p:sp>
      <p:sp>
        <p:nvSpPr>
          <p:cNvPr id="11" name="Slide Number Placeholder 3"/>
          <p:cNvSpPr>
            <a:spLocks noGrp="1"/>
          </p:cNvSpPr>
          <p:nvPr>
            <p:ph type="sldNum" sz="quarter" idx="11"/>
          </p:nvPr>
        </p:nvSpPr>
        <p:spPr/>
        <p:txBody>
          <a:bodyPr/>
          <a:lstStyle/>
          <a:p>
            <a:pPr>
              <a:defRPr/>
            </a:pPr>
            <a:fld id="{EC2980DE-C691-4C48-9150-E6A2A5139B7C}" type="slidenum">
              <a:rPr lang="en-US"/>
              <a:pPr>
                <a:defRPr/>
              </a:pPr>
              <a:t>96</a:t>
            </a:fld>
            <a:endParaRPr lang="en-US"/>
          </a:p>
        </p:txBody>
      </p:sp>
      <p:sp>
        <p:nvSpPr>
          <p:cNvPr id="12"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5237" name="Rectangle 2"/>
          <p:cNvSpPr>
            <a:spLocks noGrp="1" noChangeArrowheads="1"/>
          </p:cNvSpPr>
          <p:nvPr>
            <p:ph type="title"/>
          </p:nvPr>
        </p:nvSpPr>
        <p:spPr>
          <a:xfrm>
            <a:off x="1481138" y="1176338"/>
            <a:ext cx="6180137" cy="579437"/>
          </a:xfrm>
        </p:spPr>
        <p:txBody>
          <a:bodyPr wrap="none">
            <a:spAutoFit/>
          </a:bodyPr>
          <a:lstStyle/>
          <a:p>
            <a:r>
              <a:rPr lang="en-US" altLang="en-US" sz="3200" smtClean="0"/>
              <a:t>Relationship between Image and FT </a:t>
            </a:r>
          </a:p>
        </p:txBody>
      </p:sp>
      <p:pic>
        <p:nvPicPr>
          <p:cNvPr id="95238" name="Picture 3" descr="FT-example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24075"/>
            <a:ext cx="56022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Text Box 4"/>
          <p:cNvSpPr txBox="1">
            <a:spLocks noChangeArrowheads="1"/>
          </p:cNvSpPr>
          <p:nvPr/>
        </p:nvSpPr>
        <p:spPr bwMode="auto">
          <a:xfrm>
            <a:off x="3933825" y="2209800"/>
            <a:ext cx="1265238" cy="274638"/>
          </a:xfrm>
          <a:prstGeom prst="rect">
            <a:avLst/>
          </a:prstGeom>
          <a:noFill/>
          <a:ln>
            <a:noFill/>
          </a:ln>
          <a:effectLst>
            <a:outerShdw dist="53882" dir="81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FF99"/>
                </a:solidFill>
              </a:rPr>
              <a:t>power spectrum</a:t>
            </a:r>
          </a:p>
        </p:txBody>
      </p:sp>
      <p:sp>
        <p:nvSpPr>
          <p:cNvPr id="95240" name="Text Box 5"/>
          <p:cNvSpPr txBox="1">
            <a:spLocks noChangeArrowheads="1"/>
          </p:cNvSpPr>
          <p:nvPr/>
        </p:nvSpPr>
        <p:spPr bwMode="auto">
          <a:xfrm>
            <a:off x="2406650" y="2209800"/>
            <a:ext cx="596900" cy="274638"/>
          </a:xfrm>
          <a:prstGeom prst="rect">
            <a:avLst/>
          </a:prstGeom>
          <a:noFill/>
          <a:ln>
            <a:noFill/>
          </a:ln>
          <a:effectLst>
            <a:outerShdw dist="53882" dir="81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FF99"/>
                </a:solidFill>
              </a:rPr>
              <a:t>phase</a:t>
            </a:r>
          </a:p>
        </p:txBody>
      </p:sp>
      <p:sp>
        <p:nvSpPr>
          <p:cNvPr id="95241" name="Text Box 6"/>
          <p:cNvSpPr txBox="1">
            <a:spLocks noChangeArrowheads="1"/>
          </p:cNvSpPr>
          <p:nvPr/>
        </p:nvSpPr>
        <p:spPr bwMode="auto">
          <a:xfrm>
            <a:off x="3913188" y="5562600"/>
            <a:ext cx="1265237" cy="274638"/>
          </a:xfrm>
          <a:prstGeom prst="rect">
            <a:avLst/>
          </a:prstGeom>
          <a:noFill/>
          <a:ln>
            <a:noFill/>
          </a:ln>
          <a:effectLst>
            <a:outerShdw dist="53882" dir="81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FF99"/>
                </a:solidFill>
              </a:rPr>
              <a:t>power spectrum</a:t>
            </a:r>
          </a:p>
        </p:txBody>
      </p:sp>
      <p:sp>
        <p:nvSpPr>
          <p:cNvPr id="95242" name="Text Box 7"/>
          <p:cNvSpPr txBox="1">
            <a:spLocks noChangeArrowheads="1"/>
          </p:cNvSpPr>
          <p:nvPr/>
        </p:nvSpPr>
        <p:spPr bwMode="auto">
          <a:xfrm>
            <a:off x="6172200" y="5562600"/>
            <a:ext cx="596900" cy="274638"/>
          </a:xfrm>
          <a:prstGeom prst="rect">
            <a:avLst/>
          </a:prstGeom>
          <a:noFill/>
          <a:ln>
            <a:noFill/>
          </a:ln>
          <a:effectLst>
            <a:outerShdw dist="53882" dir="81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1200">
                <a:solidFill>
                  <a:srgbClr val="FFFF99"/>
                </a:solidFill>
              </a:rPr>
              <a:t>phase</a:t>
            </a:r>
          </a:p>
        </p:txBody>
      </p:sp>
      <p:sp>
        <p:nvSpPr>
          <p:cNvPr id="95243" name="Line 8"/>
          <p:cNvSpPr>
            <a:spLocks noChangeShapeType="1"/>
          </p:cNvSpPr>
          <p:nvPr/>
        </p:nvSpPr>
        <p:spPr bwMode="auto">
          <a:xfrm>
            <a:off x="2514600" y="2482850"/>
            <a:ext cx="3200400" cy="0"/>
          </a:xfrm>
          <a:prstGeom prst="line">
            <a:avLst/>
          </a:prstGeom>
          <a:noFill/>
          <a:ln w="952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4" name="Line 9"/>
          <p:cNvSpPr>
            <a:spLocks noChangeShapeType="1"/>
          </p:cNvSpPr>
          <p:nvPr/>
        </p:nvSpPr>
        <p:spPr bwMode="auto">
          <a:xfrm rot="10800000">
            <a:off x="3429000" y="5594350"/>
            <a:ext cx="3200400" cy="1588"/>
          </a:xfrm>
          <a:prstGeom prst="line">
            <a:avLst/>
          </a:prstGeom>
          <a:noFill/>
          <a:ln w="952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quarter" idx="10"/>
          </p:nvPr>
        </p:nvSpPr>
        <p:spPr/>
        <p:txBody>
          <a:bodyPr/>
          <a:lstStyle/>
          <a:p>
            <a:pPr>
              <a:defRPr/>
            </a:pPr>
            <a:r>
              <a:rPr lang="en-US" smtClean="0"/>
              <a:t>4 October 2016</a:t>
            </a:r>
            <a:endParaRPr lang="en-US"/>
          </a:p>
        </p:txBody>
      </p:sp>
      <p:sp>
        <p:nvSpPr>
          <p:cNvPr id="7" name="Slide Number Placeholder 3"/>
          <p:cNvSpPr>
            <a:spLocks noGrp="1"/>
          </p:cNvSpPr>
          <p:nvPr>
            <p:ph type="sldNum" sz="quarter" idx="11"/>
          </p:nvPr>
        </p:nvSpPr>
        <p:spPr/>
        <p:txBody>
          <a:bodyPr/>
          <a:lstStyle/>
          <a:p>
            <a:pPr>
              <a:defRPr/>
            </a:pPr>
            <a:fld id="{00DD39D4-6C87-47BF-8C67-3327C8C085E8}" type="slidenum">
              <a:rPr lang="en-US"/>
              <a:pPr>
                <a:defRPr/>
              </a:pPr>
              <a:t>97</a:t>
            </a:fld>
            <a:endParaRPr lang="en-US"/>
          </a:p>
        </p:txBody>
      </p:sp>
      <p:sp>
        <p:nvSpPr>
          <p:cNvPr id="8" name="Footer Placeholder 4"/>
          <p:cNvSpPr>
            <a:spLocks noGrp="1"/>
          </p:cNvSpPr>
          <p:nvPr>
            <p:ph type="ftr" sz="quarter" idx="12"/>
          </p:nvPr>
        </p:nvSpPr>
        <p:spPr/>
        <p:txBody>
          <a:bodyPr/>
          <a:lstStyle/>
          <a:p>
            <a:pPr>
              <a:defRPr/>
            </a:pPr>
            <a:r>
              <a:rPr lang="en-US" smtClean="0"/>
              <a:t>1999-2016 by Richard Alan Peters II</a:t>
            </a:r>
            <a:endParaRPr lang="en-US"/>
          </a:p>
        </p:txBody>
      </p:sp>
      <p:pic>
        <p:nvPicPr>
          <p:cNvPr id="96261" name="Picture 2" descr="FT-example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24075"/>
            <a:ext cx="56022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Rectangle 3"/>
          <p:cNvSpPr>
            <a:spLocks noGrp="1" noChangeArrowheads="1"/>
          </p:cNvSpPr>
          <p:nvPr>
            <p:ph type="title"/>
          </p:nvPr>
        </p:nvSpPr>
        <p:spPr>
          <a:xfrm>
            <a:off x="1584325" y="1176338"/>
            <a:ext cx="5975350" cy="579437"/>
          </a:xfrm>
        </p:spPr>
        <p:txBody>
          <a:bodyPr wrap="none">
            <a:spAutoFit/>
          </a:bodyPr>
          <a:lstStyle/>
          <a:p>
            <a:r>
              <a:rPr lang="en-US" altLang="en-US" sz="3200" smtClean="0"/>
              <a:t>Features in the FT and in the Image</a:t>
            </a:r>
          </a:p>
        </p:txBody>
      </p:sp>
      <p:sp>
        <p:nvSpPr>
          <p:cNvPr id="96263" name="Text Box 4"/>
          <p:cNvSpPr txBox="1">
            <a:spLocks noChangeArrowheads="1"/>
          </p:cNvSpPr>
          <p:nvPr/>
        </p:nvSpPr>
        <p:spPr bwMode="auto">
          <a:xfrm>
            <a:off x="685800" y="2438400"/>
            <a:ext cx="1387475" cy="1311275"/>
          </a:xfrm>
          <a:prstGeom prst="rect">
            <a:avLst/>
          </a:prstGeom>
          <a:solidFill>
            <a:srgbClr val="FFFFCC"/>
          </a:solidFill>
          <a:ln>
            <a:noFill/>
          </a:ln>
          <a:effectLst>
            <a:outerShdw dist="107763"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Lines in the Power Spectrum are …</a:t>
            </a:r>
          </a:p>
        </p:txBody>
      </p:sp>
      <p:sp>
        <p:nvSpPr>
          <p:cNvPr id="96264" name="Text Box 5"/>
          <p:cNvSpPr txBox="1">
            <a:spLocks noChangeArrowheads="1"/>
          </p:cNvSpPr>
          <p:nvPr/>
        </p:nvSpPr>
        <p:spPr bwMode="auto">
          <a:xfrm>
            <a:off x="7162800" y="4267200"/>
            <a:ext cx="1524000" cy="1311275"/>
          </a:xfrm>
          <a:prstGeom prst="rect">
            <a:avLst/>
          </a:prstGeom>
          <a:solidFill>
            <a:srgbClr val="FFFFCC"/>
          </a:solidFill>
          <a:ln>
            <a:noFill/>
          </a:ln>
          <a:effectLst>
            <a:outerShdw dist="107763"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2000" dirty="0">
                <a:latin typeface="Comic Sans MS" pitchFamily="66" charset="0"/>
              </a:rPr>
              <a:t>… </a:t>
            </a:r>
            <a:r>
              <a:rPr lang="en-US" altLang="en-US" sz="2000" dirty="0" err="1">
                <a:latin typeface="Comic Sans MS" pitchFamily="66" charset="0"/>
              </a:rPr>
              <a:t>perpen-dicular</a:t>
            </a:r>
            <a:r>
              <a:rPr lang="en-US" altLang="en-US" sz="2000" dirty="0">
                <a:latin typeface="Comic Sans MS" pitchFamily="66" charset="0"/>
              </a:rPr>
              <a:t> to lines in the image.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760E69C1-0A06-455D-9F78-03B3C4DE4574}" type="slidenum">
              <a:rPr lang="en-US"/>
              <a:pPr>
                <a:defRPr/>
              </a:pPr>
              <a:t>98</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7285" name="Rectangle 2"/>
          <p:cNvSpPr>
            <a:spLocks noGrp="1" noChangeArrowheads="1"/>
          </p:cNvSpPr>
          <p:nvPr>
            <p:ph type="title"/>
          </p:nvPr>
        </p:nvSpPr>
        <p:spPr>
          <a:xfrm>
            <a:off x="1066800" y="990600"/>
            <a:ext cx="5715000" cy="723900"/>
          </a:xfrm>
        </p:spPr>
        <p:txBody>
          <a:bodyPr/>
          <a:lstStyle/>
          <a:p>
            <a:r>
              <a:rPr lang="en-US" altLang="en-US" smtClean="0"/>
              <a:t>Fourier Magnitude and Phase</a:t>
            </a:r>
          </a:p>
        </p:txBody>
      </p:sp>
      <p:pic>
        <p:nvPicPr>
          <p:cNvPr id="97286" name="Picture 3" descr="csx1117"/>
          <p:cNvPicPr>
            <a:picLocks noChangeAspect="1" noChangeArrowheads="1"/>
          </p:cNvPicPr>
          <p:nvPr/>
        </p:nvPicPr>
        <p:blipFill>
          <a:blip r:embed="rId2">
            <a:lum bright="-20000" contrast="10000"/>
            <a:extLst>
              <a:ext uri="{28A0092B-C50C-407E-A947-70E740481C1C}">
                <a14:useLocalDpi xmlns:a14="http://schemas.microsoft.com/office/drawing/2010/main" val="0"/>
              </a:ext>
            </a:extLst>
          </a:blip>
          <a:srcRect/>
          <a:stretch>
            <a:fillRect/>
          </a:stretch>
        </p:blipFill>
        <p:spPr bwMode="auto">
          <a:xfrm>
            <a:off x="1676400" y="1828800"/>
            <a:ext cx="63500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Text Box 4"/>
          <p:cNvSpPr txBox="1">
            <a:spLocks noChangeArrowheads="1"/>
          </p:cNvSpPr>
          <p:nvPr/>
        </p:nvSpPr>
        <p:spPr bwMode="auto">
          <a:xfrm>
            <a:off x="1066800" y="3656013"/>
            <a:ext cx="344488" cy="58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r>
              <a:rPr lang="en-US" altLang="en-US" sz="3200" b="1">
                <a:latin typeface="Times New Roman" pitchFamily="18" charset="0"/>
              </a:rPr>
              <a:t>I</a:t>
            </a:r>
            <a:endParaRPr lang="en-US" altLang="en-US" b="1">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quarter" idx="10"/>
          </p:nvPr>
        </p:nvSpPr>
        <p:spPr/>
        <p:txBody>
          <a:bodyPr/>
          <a:lstStyle/>
          <a:p>
            <a:pPr>
              <a:defRPr/>
            </a:pPr>
            <a:r>
              <a:rPr lang="en-US" smtClean="0"/>
              <a:t>4 October 2016</a:t>
            </a:r>
            <a:endParaRPr lang="en-US"/>
          </a:p>
        </p:txBody>
      </p:sp>
      <p:sp>
        <p:nvSpPr>
          <p:cNvPr id="6" name="Slide Number Placeholder 3"/>
          <p:cNvSpPr>
            <a:spLocks noGrp="1"/>
          </p:cNvSpPr>
          <p:nvPr>
            <p:ph type="sldNum" sz="quarter" idx="11"/>
          </p:nvPr>
        </p:nvSpPr>
        <p:spPr/>
        <p:txBody>
          <a:bodyPr/>
          <a:lstStyle/>
          <a:p>
            <a:pPr>
              <a:defRPr/>
            </a:pPr>
            <a:fld id="{C9F20A4F-C8F6-4157-8A37-C2116D7A700C}" type="slidenum">
              <a:rPr lang="en-US"/>
              <a:pPr>
                <a:defRPr/>
              </a:pPr>
              <a:t>99</a:t>
            </a:fld>
            <a:endParaRPr lang="en-US"/>
          </a:p>
        </p:txBody>
      </p:sp>
      <p:sp>
        <p:nvSpPr>
          <p:cNvPr id="7" name="Footer Placeholder 4"/>
          <p:cNvSpPr>
            <a:spLocks noGrp="1"/>
          </p:cNvSpPr>
          <p:nvPr>
            <p:ph type="ftr" sz="quarter" idx="12"/>
          </p:nvPr>
        </p:nvSpPr>
        <p:spPr/>
        <p:txBody>
          <a:bodyPr/>
          <a:lstStyle/>
          <a:p>
            <a:pPr>
              <a:defRPr/>
            </a:pPr>
            <a:r>
              <a:rPr lang="en-US" smtClean="0"/>
              <a:t>1999-2016 by Richard Alan Peters II</a:t>
            </a:r>
            <a:endParaRPr lang="en-US"/>
          </a:p>
        </p:txBody>
      </p:sp>
      <p:sp>
        <p:nvSpPr>
          <p:cNvPr id="98309" name="Rectangle 2"/>
          <p:cNvSpPr>
            <a:spLocks noGrp="1" noChangeArrowheads="1"/>
          </p:cNvSpPr>
          <p:nvPr>
            <p:ph type="title"/>
          </p:nvPr>
        </p:nvSpPr>
        <p:spPr>
          <a:xfrm>
            <a:off x="762000" y="990600"/>
            <a:ext cx="3810000" cy="723900"/>
          </a:xfrm>
        </p:spPr>
        <p:txBody>
          <a:bodyPr/>
          <a:lstStyle/>
          <a:p>
            <a:r>
              <a:rPr lang="en-US" altLang="en-US" smtClean="0"/>
              <a:t>Fourier Magnitude</a:t>
            </a:r>
          </a:p>
        </p:txBody>
      </p:sp>
      <p:pic>
        <p:nvPicPr>
          <p:cNvPr id="98310" name="Picture 3" descr="csx1117_FT_log_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0"/>
            <a:ext cx="63500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311" name="Object 4"/>
          <p:cNvGraphicFramePr>
            <a:graphicFrameLocks noChangeAspect="1"/>
          </p:cNvGraphicFramePr>
          <p:nvPr>
            <p:extLst>
              <p:ext uri="{D42A27DB-BD31-4B8C-83A1-F6EECF244321}">
                <p14:modId xmlns:p14="http://schemas.microsoft.com/office/powerpoint/2010/main" val="1715813187"/>
              </p:ext>
            </p:extLst>
          </p:nvPr>
        </p:nvGraphicFramePr>
        <p:xfrm>
          <a:off x="685800" y="3803650"/>
          <a:ext cx="1066800" cy="438150"/>
        </p:xfrm>
        <a:graphic>
          <a:graphicData uri="http://schemas.openxmlformats.org/presentationml/2006/ole">
            <mc:AlternateContent xmlns:mc="http://schemas.openxmlformats.org/markup-compatibility/2006">
              <mc:Choice xmlns:v="urn:schemas-microsoft-com:vml" Requires="v">
                <p:oleObj spid="_x0000_s98397" name="Equation" r:id="rId4" imgW="711000" imgH="291960" progId="Equation.DSMT4">
                  <p:embed/>
                </p:oleObj>
              </mc:Choice>
              <mc:Fallback>
                <p:oleObj name="Equation" r:id="rId4" imgW="711000" imgH="291960" progId="Equation.DSMT4">
                  <p:embed/>
                  <p:pic>
                    <p:nvPicPr>
                      <p:cNvPr id="0" name="Object 4"/>
                      <p:cNvPicPr>
                        <a:picLocks noChangeAspect="1" noChangeArrowheads="1"/>
                      </p:cNvPicPr>
                      <p:nvPr/>
                    </p:nvPicPr>
                    <p:blipFill>
                      <a:blip r:embed="rId5"/>
                      <a:srcRect/>
                      <a:stretch>
                        <a:fillRect/>
                      </a:stretch>
                    </p:blipFill>
                    <p:spPr bwMode="auto">
                      <a:xfrm>
                        <a:off x="685800" y="3803650"/>
                        <a:ext cx="10668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256"/>
</p:tagLst>
</file>

<file path=ppt/theme/theme1.xml><?xml version="1.0" encoding="utf-8"?>
<a:theme xmlns:a="http://schemas.openxmlformats.org/drawingml/2006/main" name="EECE253 Template">
  <a:themeElements>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EECE253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FFFF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ECE253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ECE253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ECE253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Office\Templates\EECE253 Template.pot</Template>
  <TotalTime>23920</TotalTime>
  <Words>5011</Words>
  <Application>Microsoft Office PowerPoint</Application>
  <PresentationFormat>On-screen Show (4:3)</PresentationFormat>
  <Paragraphs>888</Paragraphs>
  <Slides>105</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8" baseType="lpstr">
      <vt:lpstr>Comic Sans MS</vt:lpstr>
      <vt:lpstr>Calibri</vt:lpstr>
      <vt:lpstr>Times New Roman</vt:lpstr>
      <vt:lpstr>Euclid Symbol</vt:lpstr>
      <vt:lpstr>Bitstream Vera Sans Mono</vt:lpstr>
      <vt:lpstr>Arial</vt:lpstr>
      <vt:lpstr>French Script MT</vt:lpstr>
      <vt:lpstr>Courier New</vt:lpstr>
      <vt:lpstr>Symbol</vt:lpstr>
      <vt:lpstr>Monotype Sorts</vt:lpstr>
      <vt:lpstr>MT Extra</vt:lpstr>
      <vt:lpstr>EECE253 Template</vt:lpstr>
      <vt:lpstr>Equation</vt:lpstr>
      <vt:lpstr>PowerPoint Presentation</vt:lpstr>
      <vt:lpstr>Signal:</vt:lpstr>
      <vt:lpstr>Signals: Space/Time vs. Frequency-Domain Representation</vt:lpstr>
      <vt:lpstr>Example: Time-Domain Representation</vt:lpstr>
      <vt:lpstr>Example: Frequency-Domain Representation</vt:lpstr>
      <vt:lpstr>Origin of Sounds</vt:lpstr>
      <vt:lpstr>Vibratory Modes / Standing Waves: Examples</vt:lpstr>
      <vt:lpstr>Sound Waves:</vt:lpstr>
      <vt:lpstr>Sound Waves:</vt:lpstr>
      <vt:lpstr>Fact: Any Real Signal has a Frequency-Domain Representation</vt:lpstr>
      <vt:lpstr>Frequency-Domain Representation </vt:lpstr>
      <vt:lpstr>Frequency-Domain Representation </vt:lpstr>
      <vt:lpstr>Frequency-Domain Representation </vt:lpstr>
      <vt:lpstr>Example: Partial Sums of a Square Wave</vt:lpstr>
      <vt:lpstr>Anatomy of a Sinusoid</vt:lpstr>
      <vt:lpstr>The Inner Product: a Measure of Similarity</vt:lpstr>
      <vt:lpstr>PowerPoint Presentation</vt:lpstr>
      <vt:lpstr>PowerPoint Presentation</vt:lpstr>
      <vt:lpstr>Inner Product of a Periodic Function and a Sinusoid</vt:lpstr>
      <vt:lpstr>Inner Product of a Periodic Function and a Sinusoid</vt:lpstr>
      <vt:lpstr>Inner Product of a Periodic Function and a Sinusoid</vt:lpstr>
      <vt:lpstr>The Fourier Series</vt:lpstr>
      <vt:lpstr>The Fourier Series</vt:lpstr>
      <vt:lpstr>The Fourier Series</vt:lpstr>
      <vt:lpstr>Relationship between the real and the complex Fourier Series (cont’d.)</vt:lpstr>
      <vt:lpstr>Relationship between the real and the complex Fourier Series (cont’d.)</vt:lpstr>
      <vt:lpstr>Relationship between the real and the complex Fourier Series (cont’d.)</vt:lpstr>
      <vt:lpstr>Why are Fourier Coefficients Complex Numbers?</vt:lpstr>
      <vt:lpstr>What about real + imaginary?</vt:lpstr>
      <vt:lpstr>Real + Imaginary to Magnitude &amp; Phase</vt:lpstr>
      <vt:lpstr>Real + Imaginary to Magnitude &amp; Phase</vt:lpstr>
      <vt:lpstr>Fourier Series of a Square Wave</vt:lpstr>
      <vt:lpstr>The Fourier Transform</vt:lpstr>
      <vt:lpstr>Mammals Use the FT in Hearing</vt:lpstr>
      <vt:lpstr>The Discrete Fourier Transform</vt:lpstr>
      <vt:lpstr>The Two-Dimensional Fourier Transform</vt:lpstr>
      <vt:lpstr>The Fourier Transform: Discussion</vt:lpstr>
      <vt:lpstr>The Fourier Transform: Discussion (cont’d.)</vt:lpstr>
      <vt:lpstr>The Fourier Transform: Discussion (cont’d.)</vt:lpstr>
      <vt:lpstr>The Fourier Transform: Discussion (cont’d.)</vt:lpstr>
      <vt:lpstr>Continuous Fourier Transform</vt:lpstr>
      <vt:lpstr>Discrete Fourier Transform</vt:lpstr>
      <vt:lpstr>Discrete Fourier Transform</vt:lpstr>
      <vt:lpstr>The 2D Fourier Transform of a Digital Image</vt:lpstr>
      <vt:lpstr>Matlab’s Discrete Fourier Transforms</vt:lpstr>
      <vt:lpstr>Matlab’s Discrete Fourier Transforms</vt:lpstr>
      <vt:lpstr>What are 2D sinusoids?</vt:lpstr>
      <vt:lpstr>What are 2D sinusoids? (cont’d.)</vt:lpstr>
      <vt:lpstr>2D Sinusoids:</vt:lpstr>
      <vt:lpstr>2D Sinusoids:</vt:lpstr>
      <vt:lpstr>The Fourier Transform of an Image</vt:lpstr>
      <vt:lpstr>Points on the Fourier Plane</vt:lpstr>
      <vt:lpstr>Points on the Fourier Plane (of a Digital Image)</vt:lpstr>
      <vt:lpstr>Points on the Fourier Plane</vt:lpstr>
      <vt:lpstr>The Value of a Fourier Coefficient …</vt:lpstr>
      <vt:lpstr>The Value of a Fourier Coefficient</vt:lpstr>
      <vt:lpstr>The Fourier Coefficient at (u,v)</vt:lpstr>
      <vt:lpstr>The Sinusoid from the Fourier Coeff. at (u,v)</vt:lpstr>
      <vt:lpstr>FT of an Image (Magnitude + Phase)</vt:lpstr>
      <vt:lpstr>FT of an Image (Real + Imaginary)</vt:lpstr>
      <vt:lpstr>The Power Spectrum</vt:lpstr>
      <vt:lpstr>On the Computation of the Power Spectrum</vt:lpstr>
      <vt:lpstr>The Uncertainty Relation</vt:lpstr>
      <vt:lpstr>The Uncertainty Relation</vt:lpstr>
      <vt:lpstr>The Fourier Transform of an Edge</vt:lpstr>
      <vt:lpstr>The Fourier Transform of a Bar</vt:lpstr>
      <vt:lpstr>Some Fourier Transform Pairs</vt:lpstr>
      <vt:lpstr>Fourier Transform Pairs</vt:lpstr>
      <vt:lpstr>2D Fourier Transform Properties</vt:lpstr>
      <vt:lpstr>Coordinate Origin of the FFT</vt:lpstr>
      <vt:lpstr>Matlab’s fftshift and ifftshift</vt:lpstr>
      <vt:lpstr>Matlab’s fftshift and ifftshift</vt:lpstr>
      <vt:lpstr>Points on the Fourier Plane (of a Digital Image)</vt:lpstr>
      <vt:lpstr>Geometrical Derivation of Wavelength</vt:lpstr>
      <vt:lpstr>Coordinates and Directions in the Fourier Plane</vt:lpstr>
      <vt:lpstr>Inverse FFTs of Impulses</vt:lpstr>
      <vt:lpstr>Inverse FFTs of Impulses</vt:lpstr>
      <vt:lpstr>Inverse FFTs of Impulses</vt:lpstr>
      <vt:lpstr>Inverse FFTs of Impulses</vt:lpstr>
      <vt:lpstr>Inverse FFTs of Impulses</vt:lpstr>
      <vt:lpstr>Inverse FFTs of Impulses</vt:lpstr>
      <vt:lpstr>Inverse FFTs of Impulses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Spectrum of an Image</vt:lpstr>
      <vt:lpstr>Relationship between Image and FT </vt:lpstr>
      <vt:lpstr>Features in the FT and in the Image</vt:lpstr>
      <vt:lpstr>Fourier Magnitude and Phase</vt:lpstr>
      <vt:lpstr>Fourier Magnitude</vt:lpstr>
      <vt:lpstr>Fourier Phase</vt:lpstr>
      <vt:lpstr>Q:  Which contains more visually relevant information; magnitude or phase?</vt:lpstr>
      <vt:lpstr>Magnitude Only Reconstruction </vt:lpstr>
      <vt:lpstr>Phase Only Reconstruction</vt:lpstr>
      <vt:lpstr>PowerPoint Presentation</vt:lpstr>
      <vt:lpstr>PowerPoint Presentation</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The Fourier Transform</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278</cp:revision>
  <cp:lastPrinted>2014-12-08T18:30:36Z</cp:lastPrinted>
  <dcterms:created xsi:type="dcterms:W3CDTF">2000-10-07T07:52:52Z</dcterms:created>
  <dcterms:modified xsi:type="dcterms:W3CDTF">2016-10-04T19:29:03Z</dcterms:modified>
  <cp:category>lecture notes</cp:category>
</cp:coreProperties>
</file>